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8" r:id="rId2"/>
  </p:sldMasterIdLst>
  <p:notesMasterIdLst>
    <p:notesMasterId r:id="rId19"/>
  </p:notesMasterIdLst>
  <p:sldIdLst>
    <p:sldId id="257" r:id="rId3"/>
    <p:sldId id="276" r:id="rId4"/>
    <p:sldId id="292" r:id="rId5"/>
    <p:sldId id="287" r:id="rId6"/>
    <p:sldId id="298" r:id="rId7"/>
    <p:sldId id="299" r:id="rId8"/>
    <p:sldId id="303" r:id="rId9"/>
    <p:sldId id="300" r:id="rId10"/>
    <p:sldId id="301" r:id="rId11"/>
    <p:sldId id="289" r:id="rId12"/>
    <p:sldId id="280" r:id="rId13"/>
    <p:sldId id="281" r:id="rId14"/>
    <p:sldId id="285" r:id="rId15"/>
    <p:sldId id="295" r:id="rId16"/>
    <p:sldId id="297" r:id="rId17"/>
    <p:sldId id="27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9D6"/>
    <a:srgbClr val="CFF3E3"/>
    <a:srgbClr val="DDE6F4"/>
    <a:srgbClr val="5A8AC6"/>
    <a:srgbClr val="FCE2E5"/>
    <a:srgbClr val="AEC5E3"/>
    <a:srgbClr val="FCEEF1"/>
    <a:srgbClr val="FBCACD"/>
    <a:srgbClr val="FCDCDF"/>
    <a:srgbClr val="FC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78481" autoAdjust="0"/>
  </p:normalViewPr>
  <p:slideViewPr>
    <p:cSldViewPr snapToGrid="0" snapToObjects="1" showGuides="1">
      <p:cViewPr varScale="1">
        <p:scale>
          <a:sx n="90" d="100"/>
          <a:sy n="90" d="100"/>
        </p:scale>
        <p:origin x="147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gnyte\Shared\Projects\140083\Task%208%20-%20CAV%20Model\TRB%20PlanningApps%20Conference\Deck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gnyte\Shared\Projects\140083\Task%208%20-%20CAV%20Model\TRB%20PlanningApps%20Conference\Deck%20Tab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gnyte\Shared\Projects\140083\Task%208%20-%20CAV%20Model\TRB%20PlanningApps%20Conference\Deck%20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gnyte\Shared\Projects\140083\Task%208%20-%20CAV%20Model\TRB%20PlanningApps%20Conference\Deck%20Tab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Mode Share Difference from Base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CAVVehEq!$B$3</c:f>
              <c:strCache>
                <c:ptCount val="1"/>
                <c:pt idx="0">
                  <c:v>All Tours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CAVVehEq!$A$4:$A$8</c:f>
              <c:strCache>
                <c:ptCount val="5"/>
                <c:pt idx="0">
                  <c:v>Drive Alone</c:v>
                </c:pt>
                <c:pt idx="1">
                  <c:v>Shared Ride 2</c:v>
                </c:pt>
                <c:pt idx="2">
                  <c:v>Shared Ride 3+</c:v>
                </c:pt>
                <c:pt idx="3">
                  <c:v>Transit</c:v>
                </c:pt>
                <c:pt idx="4">
                  <c:v>Walk/Bike</c:v>
                </c:pt>
              </c:strCache>
            </c:strRef>
          </c:cat>
          <c:val>
            <c:numRef>
              <c:f>CAVVehEq!$B$4:$B$8</c:f>
              <c:numCache>
                <c:formatCode>0.00%</c:formatCode>
                <c:ptCount val="5"/>
                <c:pt idx="0">
                  <c:v>9.0226697384316323E-3</c:v>
                </c:pt>
                <c:pt idx="1">
                  <c:v>-1.5198459132265141E-3</c:v>
                </c:pt>
                <c:pt idx="2">
                  <c:v>-3.8637379972686348E-4</c:v>
                </c:pt>
                <c:pt idx="3">
                  <c:v>-7.8385187948449078E-4</c:v>
                </c:pt>
                <c:pt idx="4">
                  <c:v>-6.6174898578024253E-3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36-496B-8BF2-8F02A022F36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6030592"/>
        <c:axId val="320408944"/>
      </c:barChart>
      <c:catAx>
        <c:axId val="2360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408944"/>
        <c:crosses val="autoZero"/>
        <c:auto val="1"/>
        <c:lblAlgn val="ctr"/>
        <c:lblOffset val="0"/>
        <c:noMultiLvlLbl val="0"/>
      </c:catAx>
      <c:valAx>
        <c:axId val="32040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030592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Tour Mode Shares of Pre-driving Age Students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863706469680982E-2"/>
          <c:y val="0.13264689126324214"/>
          <c:w val="0.86805927781510883"/>
          <c:h val="0.70170837707090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'Driver Age 11'!$C$3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'Driver Age 11'!$A$4:$A$10</c:f>
              <c:strCache>
                <c:ptCount val="6"/>
                <c:pt idx="0">
                  <c:v>Drive Alone</c:v>
                </c:pt>
                <c:pt idx="1">
                  <c:v>Shared Ride 2</c:v>
                </c:pt>
                <c:pt idx="2">
                  <c:v>Shared Ride 3+</c:v>
                </c:pt>
                <c:pt idx="3">
                  <c:v>Transit</c:v>
                </c:pt>
                <c:pt idx="4">
                  <c:v>Walk/Bike</c:v>
                </c:pt>
                <c:pt idx="5">
                  <c:v>School Bus</c:v>
                </c:pt>
              </c:strCache>
            </c:strRef>
          </c:cat>
          <c:val>
            <c:numRef>
              <c:f>'Driver Age 11'!$C$4:$C$10</c:f>
              <c:numCache>
                <c:formatCode>0.0%</c:formatCode>
                <c:ptCount val="6"/>
                <c:pt idx="0">
                  <c:v>0</c:v>
                </c:pt>
                <c:pt idx="1">
                  <c:v>0.27</c:v>
                </c:pt>
                <c:pt idx="2">
                  <c:v>0.45</c:v>
                </c:pt>
                <c:pt idx="3">
                  <c:v>0.01</c:v>
                </c:pt>
                <c:pt idx="4" formatCode="0.00%">
                  <c:v>0.12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6-4724-A901-F8F684FAF890}"/>
            </c:ext>
          </c:extLst>
        </c:ser>
        <c:ser>
          <c:idx val="1"/>
          <c:order val="1"/>
          <c:tx>
            <c:strRef>
              <c:f>'Driver Age 11'!$D$3</c:f>
              <c:strCache>
                <c:ptCount val="1"/>
                <c:pt idx="0">
                  <c:v>Driving Age 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'Driver Age 11'!$A$4:$A$10</c:f>
              <c:strCache>
                <c:ptCount val="6"/>
                <c:pt idx="0">
                  <c:v>Drive Alone</c:v>
                </c:pt>
                <c:pt idx="1">
                  <c:v>Shared Ride 2</c:v>
                </c:pt>
                <c:pt idx="2">
                  <c:v>Shared Ride 3+</c:v>
                </c:pt>
                <c:pt idx="3">
                  <c:v>Transit</c:v>
                </c:pt>
                <c:pt idx="4">
                  <c:v>Walk/Bike</c:v>
                </c:pt>
                <c:pt idx="5">
                  <c:v>School Bus</c:v>
                </c:pt>
              </c:strCache>
            </c:strRef>
          </c:cat>
          <c:val>
            <c:numRef>
              <c:f>'Driver Age 11'!$D$4:$D$10</c:f>
              <c:numCache>
                <c:formatCode>0.0%</c:formatCode>
                <c:ptCount val="6"/>
                <c:pt idx="0">
                  <c:v>0.1415753209687875</c:v>
                </c:pt>
                <c:pt idx="1">
                  <c:v>0.23141431592656364</c:v>
                </c:pt>
                <c:pt idx="2">
                  <c:v>0.38961518944271545</c:v>
                </c:pt>
                <c:pt idx="3">
                  <c:v>1.0635895119397162E-2</c:v>
                </c:pt>
                <c:pt idx="4">
                  <c:v>9.8207502617908546E-2</c:v>
                </c:pt>
                <c:pt idx="5">
                  <c:v>0.12832005068622937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66-4724-A901-F8F684FAF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242834080"/>
        <c:axId val="235274208"/>
      </c:barChart>
      <c:catAx>
        <c:axId val="24283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274208"/>
        <c:crosses val="autoZero"/>
        <c:auto val="1"/>
        <c:lblAlgn val="ctr"/>
        <c:lblOffset val="100"/>
        <c:noMultiLvlLbl val="0"/>
      </c:catAx>
      <c:valAx>
        <c:axId val="23527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8340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45854036851106"/>
          <c:y val="0.14836013394009923"/>
          <c:w val="0.29667105013935113"/>
          <c:h val="9.0000629921259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Average Tour Length (Closed Tours)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130413385826772E-2"/>
          <c:y val="0.13756263860305226"/>
          <c:w val="0.93090264107611531"/>
          <c:h val="0.66173562179714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'IVTT2 (2)'!$B$3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'IVTT2 (2)'!$A$4:$A$9</c:f>
              <c:strCache>
                <c:ptCount val="6"/>
                <c:pt idx="0">
                  <c:v>Work</c:v>
                </c:pt>
                <c:pt idx="1">
                  <c:v>Escort</c:v>
                </c:pt>
                <c:pt idx="2">
                  <c:v>Personal Business</c:v>
                </c:pt>
                <c:pt idx="3">
                  <c:v>Shop</c:v>
                </c:pt>
                <c:pt idx="4">
                  <c:v>Meal</c:v>
                </c:pt>
                <c:pt idx="5">
                  <c:v>Social / Recreation</c:v>
                </c:pt>
              </c:strCache>
            </c:strRef>
          </c:cat>
          <c:val>
            <c:numRef>
              <c:f>'IVTT2 (2)'!$B$4:$B$9</c:f>
              <c:numCache>
                <c:formatCode>#,##0.00</c:formatCode>
                <c:ptCount val="6"/>
                <c:pt idx="0">
                  <c:v>9.4877245775914876</c:v>
                </c:pt>
                <c:pt idx="1">
                  <c:v>3.6095082095898556</c:v>
                </c:pt>
                <c:pt idx="2">
                  <c:v>5.8603634937272435</c:v>
                </c:pt>
                <c:pt idx="3">
                  <c:v>3.8073361642201662</c:v>
                </c:pt>
                <c:pt idx="4">
                  <c:v>6.5279045271517111</c:v>
                </c:pt>
                <c:pt idx="5">
                  <c:v>6.034775959743734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8-41F3-BADE-3DC86DD88A5C}"/>
            </c:ext>
          </c:extLst>
        </c:ser>
        <c:ser>
          <c:idx val="1"/>
          <c:order val="1"/>
          <c:tx>
            <c:strRef>
              <c:f>'IVTT2 (2)'!$C$3</c:f>
              <c:strCache>
                <c:ptCount val="1"/>
                <c:pt idx="0">
                  <c:v>-75% IVTT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'IVTT2 (2)'!$A$4:$A$9</c:f>
              <c:strCache>
                <c:ptCount val="6"/>
                <c:pt idx="0">
                  <c:v>Work</c:v>
                </c:pt>
                <c:pt idx="1">
                  <c:v>Escort</c:v>
                </c:pt>
                <c:pt idx="2">
                  <c:v>Personal Business</c:v>
                </c:pt>
                <c:pt idx="3">
                  <c:v>Shop</c:v>
                </c:pt>
                <c:pt idx="4">
                  <c:v>Meal</c:v>
                </c:pt>
                <c:pt idx="5">
                  <c:v>Social / Recreation</c:v>
                </c:pt>
              </c:strCache>
            </c:strRef>
          </c:cat>
          <c:val>
            <c:numRef>
              <c:f>'IVTT2 (2)'!$C$4:$C$9</c:f>
              <c:numCache>
                <c:formatCode>#,##0.00</c:formatCode>
                <c:ptCount val="6"/>
                <c:pt idx="0">
                  <c:v>10.804709563540012</c:v>
                </c:pt>
                <c:pt idx="1">
                  <c:v>4.0757765114235367</c:v>
                </c:pt>
                <c:pt idx="2">
                  <c:v>6.9589167298695376</c:v>
                </c:pt>
                <c:pt idx="3">
                  <c:v>4.1166113456621414</c:v>
                </c:pt>
                <c:pt idx="4">
                  <c:v>7.2719328825819503</c:v>
                </c:pt>
                <c:pt idx="5">
                  <c:v>6.9531801700218274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C8-41F3-BADE-3DC86DD88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637024"/>
        <c:axId val="468601856"/>
      </c:barChart>
      <c:catAx>
        <c:axId val="36763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601856"/>
        <c:crosses val="autoZero"/>
        <c:auto val="1"/>
        <c:lblAlgn val="ctr"/>
        <c:lblOffset val="100"/>
        <c:noMultiLvlLbl val="0"/>
      </c:catAx>
      <c:valAx>
        <c:axId val="46860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63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713418635170603"/>
          <c:y val="0.15824513830288719"/>
          <c:w val="0.48298864009186354"/>
          <c:h val="6.0777260263039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Average Tour Length  (Non-closed Tours)</a:t>
            </a:r>
          </a:p>
        </c:rich>
      </c:tx>
      <c:layout>
        <c:manualLayout>
          <c:xMode val="edge"/>
          <c:yMode val="edge"/>
          <c:x val="0.123216890707761"/>
          <c:y val="3.50225100868204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33827984628214"/>
          <c:y val="0.1643909373797631"/>
          <c:w val="0.88866172015371792"/>
          <c:h val="0.62922719437021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'IVTT2 (2)'!$G$3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'IVTT2 (2)'!$F$4:$F$6</c:f>
              <c:strCache>
                <c:ptCount val="3"/>
                <c:pt idx="0">
                  <c:v>Work</c:v>
                </c:pt>
                <c:pt idx="1">
                  <c:v>Personal Business</c:v>
                </c:pt>
                <c:pt idx="2">
                  <c:v>Social / Recreation</c:v>
                </c:pt>
              </c:strCache>
            </c:strRef>
          </c:cat>
          <c:val>
            <c:numRef>
              <c:f>'IVTT2 (2)'!$G$4:$G$6</c:f>
              <c:numCache>
                <c:formatCode>#,##0.00</c:formatCode>
                <c:ptCount val="3"/>
                <c:pt idx="0">
                  <c:v>59.032499014053116</c:v>
                </c:pt>
                <c:pt idx="1">
                  <c:v>59.741748914214909</c:v>
                </c:pt>
                <c:pt idx="2">
                  <c:v>55.057317212238935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5-4872-8F5F-B81AC4F9020A}"/>
            </c:ext>
          </c:extLst>
        </c:ser>
        <c:ser>
          <c:idx val="1"/>
          <c:order val="1"/>
          <c:tx>
            <c:strRef>
              <c:f>'IVTT2 (2)'!$H$3</c:f>
              <c:strCache>
                <c:ptCount val="1"/>
                <c:pt idx="0">
                  <c:v>-75% IVTT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'IVTT2 (2)'!$F$4:$F$6</c:f>
              <c:strCache>
                <c:ptCount val="3"/>
                <c:pt idx="0">
                  <c:v>Work</c:v>
                </c:pt>
                <c:pt idx="1">
                  <c:v>Personal Business</c:v>
                </c:pt>
                <c:pt idx="2">
                  <c:v>Social / Recreation</c:v>
                </c:pt>
              </c:strCache>
            </c:strRef>
          </c:cat>
          <c:val>
            <c:numRef>
              <c:f>'IVTT2 (2)'!$H$4:$H$6</c:f>
              <c:numCache>
                <c:formatCode>#,##0.00</c:formatCode>
                <c:ptCount val="3"/>
                <c:pt idx="0">
                  <c:v>147.73973035046563</c:v>
                </c:pt>
                <c:pt idx="1">
                  <c:v>183.98526946459862</c:v>
                </c:pt>
                <c:pt idx="2">
                  <c:v>93.451061892033678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A5-4872-8F5F-B81AC4F90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637024"/>
        <c:axId val="468601856"/>
      </c:barChart>
      <c:catAx>
        <c:axId val="36763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601856"/>
        <c:crosses val="autoZero"/>
        <c:auto val="1"/>
        <c:lblAlgn val="ctr"/>
        <c:lblOffset val="100"/>
        <c:noMultiLvlLbl val="0"/>
      </c:catAx>
      <c:valAx>
        <c:axId val="46860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63702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3414412871218"/>
          <c:y val="0.90858521372475032"/>
          <c:w val="0.36705579652484532"/>
          <c:h val="7.0985406542279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F25D3-C472-43DD-B634-23C83668F950}" type="doc">
      <dgm:prSet loTypeId="urn:microsoft.com/office/officeart/2005/8/layout/orgChart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F857C26-564B-4D0C-A8F7-B9118A6039A7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Tour Mode Choice</a:t>
          </a:r>
        </a:p>
      </dgm:t>
    </dgm:pt>
    <dgm:pt modelId="{D3236723-DF7A-47A4-92D1-AACA0A3D14F9}" type="parTrans" cxnId="{DE34E371-2660-4F48-9BF1-32D545CDEC2B}">
      <dgm:prSet/>
      <dgm:spPr/>
      <dgm:t>
        <a:bodyPr/>
        <a:lstStyle/>
        <a:p>
          <a:endParaRPr lang="en-US"/>
        </a:p>
      </dgm:t>
    </dgm:pt>
    <dgm:pt modelId="{48BA2806-7EA4-4554-9D76-4BE046314D0E}" type="sibTrans" cxnId="{DE34E371-2660-4F48-9BF1-32D545CDEC2B}">
      <dgm:prSet/>
      <dgm:spPr/>
      <dgm:t>
        <a:bodyPr/>
        <a:lstStyle/>
        <a:p>
          <a:endParaRPr lang="en-US"/>
        </a:p>
      </dgm:t>
    </dgm:pt>
    <dgm:pt modelId="{40EAEC61-34BE-45C7-BB7F-54FEDBFD7596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Auto</a:t>
          </a:r>
          <a:br>
            <a:rPr lang="en-US" dirty="0"/>
          </a:br>
          <a:r>
            <a:rPr lang="en-US" dirty="0"/>
            <a:t> (privately owned)</a:t>
          </a:r>
        </a:p>
      </dgm:t>
    </dgm:pt>
    <dgm:pt modelId="{0A8FE17B-6F53-4DFB-B6D8-A0DB3F17EE8E}" type="parTrans" cxnId="{1E2C5093-B6C2-45D4-BC84-0A38C03A3CD3}">
      <dgm:prSet/>
      <dgm:spPr/>
      <dgm:t>
        <a:bodyPr/>
        <a:lstStyle/>
        <a:p>
          <a:endParaRPr lang="en-US"/>
        </a:p>
      </dgm:t>
    </dgm:pt>
    <dgm:pt modelId="{DF9EFBE6-47D7-4000-8854-8ACB286EF0EA}" type="sibTrans" cxnId="{1E2C5093-B6C2-45D4-BC84-0A38C03A3CD3}">
      <dgm:prSet/>
      <dgm:spPr/>
      <dgm:t>
        <a:bodyPr/>
        <a:lstStyle/>
        <a:p>
          <a:endParaRPr lang="en-US"/>
        </a:p>
      </dgm:t>
    </dgm:pt>
    <dgm:pt modelId="{7C1751BA-0A9A-475B-9131-11AD231E9A9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TNC </a:t>
          </a:r>
          <a:br>
            <a:rPr lang="en-US" dirty="0"/>
          </a:br>
          <a:r>
            <a:rPr lang="en-US" dirty="0"/>
            <a:t>(MaaS)</a:t>
          </a:r>
        </a:p>
      </dgm:t>
    </dgm:pt>
    <dgm:pt modelId="{D1356C0F-C049-418B-8B15-0F0CC21FB7C0}" type="parTrans" cxnId="{7D488F92-07A7-4B32-BFF7-74D2D0366EB7}">
      <dgm:prSet/>
      <dgm:spPr/>
      <dgm:t>
        <a:bodyPr/>
        <a:lstStyle/>
        <a:p>
          <a:endParaRPr lang="en-US"/>
        </a:p>
      </dgm:t>
    </dgm:pt>
    <dgm:pt modelId="{D0CCE267-946D-46F8-B56A-6B3464B0A997}" type="sibTrans" cxnId="{7D488F92-07A7-4B32-BFF7-74D2D0366EB7}">
      <dgm:prSet/>
      <dgm:spPr/>
      <dgm:t>
        <a:bodyPr/>
        <a:lstStyle/>
        <a:p>
          <a:endParaRPr lang="en-US"/>
        </a:p>
      </dgm:t>
    </dgm:pt>
    <dgm:pt modelId="{EA1783DA-217D-40C0-8837-35EA8C6F19F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Walk to </a:t>
          </a:r>
          <a:br>
            <a:rPr lang="en-US" dirty="0"/>
          </a:br>
          <a:r>
            <a:rPr lang="en-US" dirty="0"/>
            <a:t>Transit</a:t>
          </a:r>
        </a:p>
      </dgm:t>
    </dgm:pt>
    <dgm:pt modelId="{0D2E07C6-81B5-4E0B-96DE-CC33CD8C5E2F}" type="parTrans" cxnId="{C1AA283C-913B-4144-B284-47EF451582FB}">
      <dgm:prSet/>
      <dgm:spPr/>
      <dgm:t>
        <a:bodyPr/>
        <a:lstStyle/>
        <a:p>
          <a:endParaRPr lang="en-US"/>
        </a:p>
      </dgm:t>
    </dgm:pt>
    <dgm:pt modelId="{9E241727-F0B3-4812-BF74-5760C5C493EB}" type="sibTrans" cxnId="{C1AA283C-913B-4144-B284-47EF451582FB}">
      <dgm:prSet/>
      <dgm:spPr/>
      <dgm:t>
        <a:bodyPr/>
        <a:lstStyle/>
        <a:p>
          <a:endParaRPr lang="en-US"/>
        </a:p>
      </dgm:t>
    </dgm:pt>
    <dgm:pt modelId="{6AAB00C8-8155-42FF-B967-8621742D47A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Drive to Transit</a:t>
          </a:r>
        </a:p>
      </dgm:t>
    </dgm:pt>
    <dgm:pt modelId="{1288BF80-549D-4747-ABA1-91131538D4D5}" type="parTrans" cxnId="{6C5AF851-081E-4B3E-8BF1-E63A2429B026}">
      <dgm:prSet/>
      <dgm:spPr/>
      <dgm:t>
        <a:bodyPr/>
        <a:lstStyle/>
        <a:p>
          <a:endParaRPr lang="en-US"/>
        </a:p>
      </dgm:t>
    </dgm:pt>
    <dgm:pt modelId="{6D0D5B5E-D713-4E19-926D-706A06F5DA6E}" type="sibTrans" cxnId="{6C5AF851-081E-4B3E-8BF1-E63A2429B026}">
      <dgm:prSet/>
      <dgm:spPr/>
      <dgm:t>
        <a:bodyPr/>
        <a:lstStyle/>
        <a:p>
          <a:endParaRPr lang="en-US"/>
        </a:p>
      </dgm:t>
    </dgm:pt>
    <dgm:pt modelId="{173A8502-31B7-42AE-9DD1-D7D23079F71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Drive/Ride Alone</a:t>
          </a:r>
        </a:p>
      </dgm:t>
    </dgm:pt>
    <dgm:pt modelId="{5978ECAE-94C5-4183-A007-7823323D07AB}" type="parTrans" cxnId="{66835721-9F28-4F20-9BCF-DF3E464D808E}">
      <dgm:prSet/>
      <dgm:spPr/>
      <dgm:t>
        <a:bodyPr/>
        <a:lstStyle/>
        <a:p>
          <a:endParaRPr lang="en-US"/>
        </a:p>
      </dgm:t>
    </dgm:pt>
    <dgm:pt modelId="{C04B0214-2512-4773-BF12-7591163A1802}" type="sibTrans" cxnId="{66835721-9F28-4F20-9BCF-DF3E464D808E}">
      <dgm:prSet/>
      <dgm:spPr/>
      <dgm:t>
        <a:bodyPr/>
        <a:lstStyle/>
        <a:p>
          <a:endParaRPr lang="en-US"/>
        </a:p>
      </dgm:t>
    </dgm:pt>
    <dgm:pt modelId="{1183532E-F8FC-412B-B903-2A65B48FE95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Shared Ride 2</a:t>
          </a:r>
        </a:p>
      </dgm:t>
    </dgm:pt>
    <dgm:pt modelId="{3303B901-BF8D-4AFD-962A-08B750BE3D3E}" type="parTrans" cxnId="{4E8AA515-4680-4889-BAD7-97C233F0E818}">
      <dgm:prSet/>
      <dgm:spPr/>
      <dgm:t>
        <a:bodyPr/>
        <a:lstStyle/>
        <a:p>
          <a:endParaRPr lang="en-US"/>
        </a:p>
      </dgm:t>
    </dgm:pt>
    <dgm:pt modelId="{21AAD73B-F5F8-4548-8476-0782148DB14A}" type="sibTrans" cxnId="{4E8AA515-4680-4889-BAD7-97C233F0E818}">
      <dgm:prSet/>
      <dgm:spPr/>
      <dgm:t>
        <a:bodyPr/>
        <a:lstStyle/>
        <a:p>
          <a:endParaRPr lang="en-US"/>
        </a:p>
      </dgm:t>
    </dgm:pt>
    <dgm:pt modelId="{22BC555E-B5CA-4E28-9B23-AD804305F42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Shared Ride 3+</a:t>
          </a:r>
        </a:p>
      </dgm:t>
    </dgm:pt>
    <dgm:pt modelId="{C2A8EE97-E69D-4ED2-AFB7-FB5DCAEB62E1}" type="parTrans" cxnId="{5C3DADB8-0B40-42E7-8531-97451DF09495}">
      <dgm:prSet/>
      <dgm:spPr/>
      <dgm:t>
        <a:bodyPr/>
        <a:lstStyle/>
        <a:p>
          <a:endParaRPr lang="en-US"/>
        </a:p>
      </dgm:t>
    </dgm:pt>
    <dgm:pt modelId="{C31818B3-7B39-4ACC-AD9E-C4E7EAB05D09}" type="sibTrans" cxnId="{5C3DADB8-0B40-42E7-8531-97451DF09495}">
      <dgm:prSet/>
      <dgm:spPr/>
      <dgm:t>
        <a:bodyPr/>
        <a:lstStyle/>
        <a:p>
          <a:endParaRPr lang="en-US"/>
        </a:p>
      </dgm:t>
    </dgm:pt>
    <dgm:pt modelId="{6FA33502-E43E-4FDC-8EED-8E244EBC67C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trike="noStrike" dirty="0"/>
            <a:t>Ride</a:t>
          </a:r>
          <a:r>
            <a:rPr lang="en-US" dirty="0"/>
            <a:t> Alone</a:t>
          </a:r>
        </a:p>
      </dgm:t>
    </dgm:pt>
    <dgm:pt modelId="{DA67F060-9C7C-4297-B42E-8FDBADC4DDB9}" type="parTrans" cxnId="{733DB22A-A7CE-4C01-944D-519C2EF84509}">
      <dgm:prSet/>
      <dgm:spPr/>
      <dgm:t>
        <a:bodyPr/>
        <a:lstStyle/>
        <a:p>
          <a:endParaRPr lang="en-US"/>
        </a:p>
      </dgm:t>
    </dgm:pt>
    <dgm:pt modelId="{7B3D2BC0-FBD5-421E-BFCD-9E3BEDECA3E1}" type="sibTrans" cxnId="{733DB22A-A7CE-4C01-944D-519C2EF84509}">
      <dgm:prSet/>
      <dgm:spPr/>
      <dgm:t>
        <a:bodyPr/>
        <a:lstStyle/>
        <a:p>
          <a:endParaRPr lang="en-US"/>
        </a:p>
      </dgm:t>
    </dgm:pt>
    <dgm:pt modelId="{B3DE9F9F-B55E-4AA3-BDB2-E08E7D25B18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Shared Ride 2</a:t>
          </a:r>
        </a:p>
      </dgm:t>
    </dgm:pt>
    <dgm:pt modelId="{6B2E4B4A-BC52-47C6-BFFE-3762EC61801E}" type="parTrans" cxnId="{6C090490-6422-4D84-9A33-136289EFB746}">
      <dgm:prSet/>
      <dgm:spPr/>
      <dgm:t>
        <a:bodyPr/>
        <a:lstStyle/>
        <a:p>
          <a:endParaRPr lang="en-US"/>
        </a:p>
      </dgm:t>
    </dgm:pt>
    <dgm:pt modelId="{571A0D75-A574-49AF-A21E-1FD9BFC82CDA}" type="sibTrans" cxnId="{6C090490-6422-4D84-9A33-136289EFB746}">
      <dgm:prSet/>
      <dgm:spPr/>
      <dgm:t>
        <a:bodyPr/>
        <a:lstStyle/>
        <a:p>
          <a:endParaRPr lang="en-US"/>
        </a:p>
      </dgm:t>
    </dgm:pt>
    <dgm:pt modelId="{B3F3C7AD-5D15-46F4-9158-6C0845A6B7B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Shared Ride 3+</a:t>
          </a:r>
        </a:p>
      </dgm:t>
    </dgm:pt>
    <dgm:pt modelId="{FF0E94F6-C656-479F-84BF-7E1B51E6BB41}" type="parTrans" cxnId="{E41D5945-D2B3-4FA2-AD8D-8EA16B26D921}">
      <dgm:prSet/>
      <dgm:spPr/>
      <dgm:t>
        <a:bodyPr/>
        <a:lstStyle/>
        <a:p>
          <a:endParaRPr lang="en-US"/>
        </a:p>
      </dgm:t>
    </dgm:pt>
    <dgm:pt modelId="{5A0C6186-9AA0-41C5-B7AC-766992B1CF7E}" type="sibTrans" cxnId="{E41D5945-D2B3-4FA2-AD8D-8EA16B26D921}">
      <dgm:prSet/>
      <dgm:spPr/>
      <dgm:t>
        <a:bodyPr/>
        <a:lstStyle/>
        <a:p>
          <a:endParaRPr lang="en-US"/>
        </a:p>
      </dgm:t>
    </dgm:pt>
    <dgm:pt modelId="{6FF79115-0F07-4078-ABC2-637521486C4D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Walk</a:t>
          </a:r>
        </a:p>
      </dgm:t>
    </dgm:pt>
    <dgm:pt modelId="{D6F4A763-D0C6-4CCE-A37C-86500E4FB425}" type="parTrans" cxnId="{FA895532-B6FF-4ABF-A2B5-424490A6E2BF}">
      <dgm:prSet/>
      <dgm:spPr/>
      <dgm:t>
        <a:bodyPr/>
        <a:lstStyle/>
        <a:p>
          <a:endParaRPr lang="en-US"/>
        </a:p>
      </dgm:t>
    </dgm:pt>
    <dgm:pt modelId="{EFCC7DA9-C165-4509-BBFC-27CE50F7583A}" type="sibTrans" cxnId="{FA895532-B6FF-4ABF-A2B5-424490A6E2BF}">
      <dgm:prSet/>
      <dgm:spPr/>
      <dgm:t>
        <a:bodyPr/>
        <a:lstStyle/>
        <a:p>
          <a:endParaRPr lang="en-US"/>
        </a:p>
      </dgm:t>
    </dgm:pt>
    <dgm:pt modelId="{A0415277-FE5C-416B-A4C6-8E830A48917C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Bike</a:t>
          </a:r>
        </a:p>
      </dgm:t>
    </dgm:pt>
    <dgm:pt modelId="{7C5A52D4-4D53-4DA4-A0EC-2638A0E1AE34}" type="parTrans" cxnId="{DD44F1EB-B914-4F7A-B367-516A106DA7C6}">
      <dgm:prSet/>
      <dgm:spPr/>
      <dgm:t>
        <a:bodyPr/>
        <a:lstStyle/>
        <a:p>
          <a:endParaRPr lang="en-US"/>
        </a:p>
      </dgm:t>
    </dgm:pt>
    <dgm:pt modelId="{58573491-65BE-49AB-9F9E-1B9D46C24B99}" type="sibTrans" cxnId="{DD44F1EB-B914-4F7A-B367-516A106DA7C6}">
      <dgm:prSet/>
      <dgm:spPr/>
      <dgm:t>
        <a:bodyPr/>
        <a:lstStyle/>
        <a:p>
          <a:endParaRPr lang="en-US"/>
        </a:p>
      </dgm:t>
    </dgm:pt>
    <dgm:pt modelId="{AD3B0E97-38DB-416D-AF20-2FB08A9A3789}" type="pres">
      <dgm:prSet presAssocID="{FC8F25D3-C472-43DD-B634-23C83668F9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AB1F30-6224-4D8F-B6B2-BA7CDB892F7B}" type="pres">
      <dgm:prSet presAssocID="{0F857C26-564B-4D0C-A8F7-B9118A6039A7}" presName="hierRoot1" presStyleCnt="0">
        <dgm:presLayoutVars>
          <dgm:hierBranch val="init"/>
        </dgm:presLayoutVars>
      </dgm:prSet>
      <dgm:spPr/>
    </dgm:pt>
    <dgm:pt modelId="{2EA9E718-9A40-470D-923E-68F158DDBE3F}" type="pres">
      <dgm:prSet presAssocID="{0F857C26-564B-4D0C-A8F7-B9118A6039A7}" presName="rootComposite1" presStyleCnt="0"/>
      <dgm:spPr/>
    </dgm:pt>
    <dgm:pt modelId="{4253EBA2-9446-4AA1-98D5-36CCFF8130F4}" type="pres">
      <dgm:prSet presAssocID="{0F857C26-564B-4D0C-A8F7-B9118A6039A7}" presName="rootText1" presStyleLbl="node0" presStyleIdx="0" presStyleCnt="1">
        <dgm:presLayoutVars>
          <dgm:chPref val="3"/>
        </dgm:presLayoutVars>
      </dgm:prSet>
      <dgm:spPr/>
    </dgm:pt>
    <dgm:pt modelId="{AE3CC9BB-075E-41BE-B21D-E05838EFA880}" type="pres">
      <dgm:prSet presAssocID="{0F857C26-564B-4D0C-A8F7-B9118A6039A7}" presName="rootConnector1" presStyleLbl="node1" presStyleIdx="0" presStyleCnt="0"/>
      <dgm:spPr/>
    </dgm:pt>
    <dgm:pt modelId="{20DAACA3-2EF4-4E0E-AF09-67A8D70CBAE1}" type="pres">
      <dgm:prSet presAssocID="{0F857C26-564B-4D0C-A8F7-B9118A6039A7}" presName="hierChild2" presStyleCnt="0"/>
      <dgm:spPr/>
    </dgm:pt>
    <dgm:pt modelId="{890FFF08-17C7-4392-86F6-C7590E82A5FC}" type="pres">
      <dgm:prSet presAssocID="{0A8FE17B-6F53-4DFB-B6D8-A0DB3F17EE8E}" presName="Name37" presStyleLbl="parChTrans1D2" presStyleIdx="0" presStyleCnt="6"/>
      <dgm:spPr/>
    </dgm:pt>
    <dgm:pt modelId="{A6CADBE6-12DC-4D84-9BA1-BC59F9E6D8A7}" type="pres">
      <dgm:prSet presAssocID="{40EAEC61-34BE-45C7-BB7F-54FEDBFD7596}" presName="hierRoot2" presStyleCnt="0">
        <dgm:presLayoutVars>
          <dgm:hierBranch val="init"/>
        </dgm:presLayoutVars>
      </dgm:prSet>
      <dgm:spPr/>
    </dgm:pt>
    <dgm:pt modelId="{C16D37A9-833D-448C-9F55-39B46C1A9FD5}" type="pres">
      <dgm:prSet presAssocID="{40EAEC61-34BE-45C7-BB7F-54FEDBFD7596}" presName="rootComposite" presStyleCnt="0"/>
      <dgm:spPr/>
    </dgm:pt>
    <dgm:pt modelId="{3827DE60-6D32-499E-AEA9-3D7CCF893316}" type="pres">
      <dgm:prSet presAssocID="{40EAEC61-34BE-45C7-BB7F-54FEDBFD7596}" presName="rootText" presStyleLbl="node2" presStyleIdx="0" presStyleCnt="6">
        <dgm:presLayoutVars>
          <dgm:chPref val="3"/>
        </dgm:presLayoutVars>
      </dgm:prSet>
      <dgm:spPr/>
    </dgm:pt>
    <dgm:pt modelId="{DE6D2CE0-A054-4295-AC16-7A2AF9182914}" type="pres">
      <dgm:prSet presAssocID="{40EAEC61-34BE-45C7-BB7F-54FEDBFD7596}" presName="rootConnector" presStyleLbl="node2" presStyleIdx="0" presStyleCnt="6"/>
      <dgm:spPr/>
    </dgm:pt>
    <dgm:pt modelId="{50E7110E-9867-447E-9F75-258B883461AA}" type="pres">
      <dgm:prSet presAssocID="{40EAEC61-34BE-45C7-BB7F-54FEDBFD7596}" presName="hierChild4" presStyleCnt="0"/>
      <dgm:spPr/>
    </dgm:pt>
    <dgm:pt modelId="{8D6A21D5-070D-4C47-A1CD-357EDA4D9FDF}" type="pres">
      <dgm:prSet presAssocID="{5978ECAE-94C5-4183-A007-7823323D07AB}" presName="Name37" presStyleLbl="parChTrans1D3" presStyleIdx="0" presStyleCnt="6"/>
      <dgm:spPr/>
    </dgm:pt>
    <dgm:pt modelId="{510D6BD2-16F4-4E65-9AF3-0CBDFAB81625}" type="pres">
      <dgm:prSet presAssocID="{173A8502-31B7-42AE-9DD1-D7D23079F716}" presName="hierRoot2" presStyleCnt="0">
        <dgm:presLayoutVars>
          <dgm:hierBranch val="init"/>
        </dgm:presLayoutVars>
      </dgm:prSet>
      <dgm:spPr/>
    </dgm:pt>
    <dgm:pt modelId="{DCDE60D7-5DEC-4C93-9510-F3B7C8DD7C8C}" type="pres">
      <dgm:prSet presAssocID="{173A8502-31B7-42AE-9DD1-D7D23079F716}" presName="rootComposite" presStyleCnt="0"/>
      <dgm:spPr/>
    </dgm:pt>
    <dgm:pt modelId="{229BD07C-780A-4FAC-877D-7E53583D765D}" type="pres">
      <dgm:prSet presAssocID="{173A8502-31B7-42AE-9DD1-D7D23079F716}" presName="rootText" presStyleLbl="node3" presStyleIdx="0" presStyleCnt="6">
        <dgm:presLayoutVars>
          <dgm:chPref val="3"/>
        </dgm:presLayoutVars>
      </dgm:prSet>
      <dgm:spPr/>
    </dgm:pt>
    <dgm:pt modelId="{4EAAD1B8-B267-48D2-BB49-43F49EF98758}" type="pres">
      <dgm:prSet presAssocID="{173A8502-31B7-42AE-9DD1-D7D23079F716}" presName="rootConnector" presStyleLbl="node3" presStyleIdx="0" presStyleCnt="6"/>
      <dgm:spPr/>
    </dgm:pt>
    <dgm:pt modelId="{6301B53C-1EDF-4A58-9BB7-0762FAB8D20C}" type="pres">
      <dgm:prSet presAssocID="{173A8502-31B7-42AE-9DD1-D7D23079F716}" presName="hierChild4" presStyleCnt="0"/>
      <dgm:spPr/>
    </dgm:pt>
    <dgm:pt modelId="{B275E634-458D-45B4-B7F9-CFAA1DC8EFC6}" type="pres">
      <dgm:prSet presAssocID="{173A8502-31B7-42AE-9DD1-D7D23079F716}" presName="hierChild5" presStyleCnt="0"/>
      <dgm:spPr/>
    </dgm:pt>
    <dgm:pt modelId="{40F192EC-0C64-4E2D-A8B0-A3C6FBEE1FD1}" type="pres">
      <dgm:prSet presAssocID="{3303B901-BF8D-4AFD-962A-08B750BE3D3E}" presName="Name37" presStyleLbl="parChTrans1D3" presStyleIdx="1" presStyleCnt="6"/>
      <dgm:spPr/>
    </dgm:pt>
    <dgm:pt modelId="{894FB2B3-79BB-46EC-BF79-23AEF5A2437B}" type="pres">
      <dgm:prSet presAssocID="{1183532E-F8FC-412B-B903-2A65B48FE950}" presName="hierRoot2" presStyleCnt="0">
        <dgm:presLayoutVars>
          <dgm:hierBranch val="init"/>
        </dgm:presLayoutVars>
      </dgm:prSet>
      <dgm:spPr/>
    </dgm:pt>
    <dgm:pt modelId="{B09B1433-5E2D-4DF6-8BFD-706EC5D64FB6}" type="pres">
      <dgm:prSet presAssocID="{1183532E-F8FC-412B-B903-2A65B48FE950}" presName="rootComposite" presStyleCnt="0"/>
      <dgm:spPr/>
    </dgm:pt>
    <dgm:pt modelId="{3DF9E1BD-9C37-45F5-A4DB-604F347EF7A8}" type="pres">
      <dgm:prSet presAssocID="{1183532E-F8FC-412B-B903-2A65B48FE950}" presName="rootText" presStyleLbl="node3" presStyleIdx="1" presStyleCnt="6">
        <dgm:presLayoutVars>
          <dgm:chPref val="3"/>
        </dgm:presLayoutVars>
      </dgm:prSet>
      <dgm:spPr/>
    </dgm:pt>
    <dgm:pt modelId="{455B9745-04B4-4F6F-8C50-A2279365E638}" type="pres">
      <dgm:prSet presAssocID="{1183532E-F8FC-412B-B903-2A65B48FE950}" presName="rootConnector" presStyleLbl="node3" presStyleIdx="1" presStyleCnt="6"/>
      <dgm:spPr/>
    </dgm:pt>
    <dgm:pt modelId="{7CEEFE6A-37CA-4B8F-BB68-8698D13727FA}" type="pres">
      <dgm:prSet presAssocID="{1183532E-F8FC-412B-B903-2A65B48FE950}" presName="hierChild4" presStyleCnt="0"/>
      <dgm:spPr/>
    </dgm:pt>
    <dgm:pt modelId="{D42BD3EE-899D-4FE0-BB2C-3096E2AFFD5B}" type="pres">
      <dgm:prSet presAssocID="{1183532E-F8FC-412B-B903-2A65B48FE950}" presName="hierChild5" presStyleCnt="0"/>
      <dgm:spPr/>
    </dgm:pt>
    <dgm:pt modelId="{F8D10E16-9D6A-4A94-97FC-DF3B0C421C4D}" type="pres">
      <dgm:prSet presAssocID="{C2A8EE97-E69D-4ED2-AFB7-FB5DCAEB62E1}" presName="Name37" presStyleLbl="parChTrans1D3" presStyleIdx="2" presStyleCnt="6"/>
      <dgm:spPr/>
    </dgm:pt>
    <dgm:pt modelId="{D6E3A729-A336-414E-BE9B-8A16AD7F9027}" type="pres">
      <dgm:prSet presAssocID="{22BC555E-B5CA-4E28-9B23-AD804305F429}" presName="hierRoot2" presStyleCnt="0">
        <dgm:presLayoutVars>
          <dgm:hierBranch val="init"/>
        </dgm:presLayoutVars>
      </dgm:prSet>
      <dgm:spPr/>
    </dgm:pt>
    <dgm:pt modelId="{EC601F85-3A5C-4FB3-BDEF-DF06CFF7306E}" type="pres">
      <dgm:prSet presAssocID="{22BC555E-B5CA-4E28-9B23-AD804305F429}" presName="rootComposite" presStyleCnt="0"/>
      <dgm:spPr/>
    </dgm:pt>
    <dgm:pt modelId="{FFB0FCC9-636D-464D-B1E9-9E328DBBC1CD}" type="pres">
      <dgm:prSet presAssocID="{22BC555E-B5CA-4E28-9B23-AD804305F429}" presName="rootText" presStyleLbl="node3" presStyleIdx="2" presStyleCnt="6">
        <dgm:presLayoutVars>
          <dgm:chPref val="3"/>
        </dgm:presLayoutVars>
      </dgm:prSet>
      <dgm:spPr/>
    </dgm:pt>
    <dgm:pt modelId="{B7E1FACB-3671-45DC-BFCC-D35022BA8947}" type="pres">
      <dgm:prSet presAssocID="{22BC555E-B5CA-4E28-9B23-AD804305F429}" presName="rootConnector" presStyleLbl="node3" presStyleIdx="2" presStyleCnt="6"/>
      <dgm:spPr/>
    </dgm:pt>
    <dgm:pt modelId="{BC705CB3-06CB-4934-B1E7-3971769A0AB5}" type="pres">
      <dgm:prSet presAssocID="{22BC555E-B5CA-4E28-9B23-AD804305F429}" presName="hierChild4" presStyleCnt="0"/>
      <dgm:spPr/>
    </dgm:pt>
    <dgm:pt modelId="{E4C13C8C-E9DE-470A-966F-FE26CA360DDD}" type="pres">
      <dgm:prSet presAssocID="{22BC555E-B5CA-4E28-9B23-AD804305F429}" presName="hierChild5" presStyleCnt="0"/>
      <dgm:spPr/>
    </dgm:pt>
    <dgm:pt modelId="{20E9C716-4264-4335-B7A6-107583AB05D0}" type="pres">
      <dgm:prSet presAssocID="{40EAEC61-34BE-45C7-BB7F-54FEDBFD7596}" presName="hierChild5" presStyleCnt="0"/>
      <dgm:spPr/>
    </dgm:pt>
    <dgm:pt modelId="{C07005A9-72E3-453D-A8A2-9DF3EC2CB2CF}" type="pres">
      <dgm:prSet presAssocID="{D1356C0F-C049-418B-8B15-0F0CC21FB7C0}" presName="Name37" presStyleLbl="parChTrans1D2" presStyleIdx="1" presStyleCnt="6"/>
      <dgm:spPr/>
    </dgm:pt>
    <dgm:pt modelId="{CB03E06C-26C7-43D2-BD29-CA826E59B961}" type="pres">
      <dgm:prSet presAssocID="{7C1751BA-0A9A-475B-9131-11AD231E9A90}" presName="hierRoot2" presStyleCnt="0">
        <dgm:presLayoutVars>
          <dgm:hierBranch val="init"/>
        </dgm:presLayoutVars>
      </dgm:prSet>
      <dgm:spPr/>
    </dgm:pt>
    <dgm:pt modelId="{0787EA0E-E42C-4524-977B-169E142C6231}" type="pres">
      <dgm:prSet presAssocID="{7C1751BA-0A9A-475B-9131-11AD231E9A90}" presName="rootComposite" presStyleCnt="0"/>
      <dgm:spPr/>
    </dgm:pt>
    <dgm:pt modelId="{4BABD7AA-4031-4DD2-B368-0036A803B0FC}" type="pres">
      <dgm:prSet presAssocID="{7C1751BA-0A9A-475B-9131-11AD231E9A90}" presName="rootText" presStyleLbl="node2" presStyleIdx="1" presStyleCnt="6" custLinFactNeighborX="-785" custLinFactNeighborY="-785">
        <dgm:presLayoutVars>
          <dgm:chPref val="3"/>
        </dgm:presLayoutVars>
      </dgm:prSet>
      <dgm:spPr/>
    </dgm:pt>
    <dgm:pt modelId="{99A11E90-E56C-43D2-9D7F-4CDB2DCFC057}" type="pres">
      <dgm:prSet presAssocID="{7C1751BA-0A9A-475B-9131-11AD231E9A90}" presName="rootConnector" presStyleLbl="node2" presStyleIdx="1" presStyleCnt="6"/>
      <dgm:spPr/>
    </dgm:pt>
    <dgm:pt modelId="{4C6DF720-72B3-42A4-8C8F-1199D81617E8}" type="pres">
      <dgm:prSet presAssocID="{7C1751BA-0A9A-475B-9131-11AD231E9A90}" presName="hierChild4" presStyleCnt="0"/>
      <dgm:spPr/>
    </dgm:pt>
    <dgm:pt modelId="{FC46C16F-316D-4F8F-A023-7291A031EA1D}" type="pres">
      <dgm:prSet presAssocID="{DA67F060-9C7C-4297-B42E-8FDBADC4DDB9}" presName="Name37" presStyleLbl="parChTrans1D3" presStyleIdx="3" presStyleCnt="6"/>
      <dgm:spPr/>
    </dgm:pt>
    <dgm:pt modelId="{E4F150C4-A2E6-4BB3-AD3A-AADAD5292AFE}" type="pres">
      <dgm:prSet presAssocID="{6FA33502-E43E-4FDC-8EED-8E244EBC67CE}" presName="hierRoot2" presStyleCnt="0">
        <dgm:presLayoutVars>
          <dgm:hierBranch val="init"/>
        </dgm:presLayoutVars>
      </dgm:prSet>
      <dgm:spPr/>
    </dgm:pt>
    <dgm:pt modelId="{AF4E1941-CAFF-4F75-A9BB-583B70B3D4A6}" type="pres">
      <dgm:prSet presAssocID="{6FA33502-E43E-4FDC-8EED-8E244EBC67CE}" presName="rootComposite" presStyleCnt="0"/>
      <dgm:spPr/>
    </dgm:pt>
    <dgm:pt modelId="{D2074635-DF95-4A53-8A79-67B743115888}" type="pres">
      <dgm:prSet presAssocID="{6FA33502-E43E-4FDC-8EED-8E244EBC67CE}" presName="rootText" presStyleLbl="node3" presStyleIdx="3" presStyleCnt="6">
        <dgm:presLayoutVars>
          <dgm:chPref val="3"/>
        </dgm:presLayoutVars>
      </dgm:prSet>
      <dgm:spPr/>
    </dgm:pt>
    <dgm:pt modelId="{1CA1B9C7-3BBB-46FD-92EF-5A0E7A39F50A}" type="pres">
      <dgm:prSet presAssocID="{6FA33502-E43E-4FDC-8EED-8E244EBC67CE}" presName="rootConnector" presStyleLbl="node3" presStyleIdx="3" presStyleCnt="6"/>
      <dgm:spPr/>
    </dgm:pt>
    <dgm:pt modelId="{3CE0ADBF-4789-420C-A6CF-EF7580393EE4}" type="pres">
      <dgm:prSet presAssocID="{6FA33502-E43E-4FDC-8EED-8E244EBC67CE}" presName="hierChild4" presStyleCnt="0"/>
      <dgm:spPr/>
    </dgm:pt>
    <dgm:pt modelId="{C4268FE2-FFA5-4B72-814F-263EA85DC301}" type="pres">
      <dgm:prSet presAssocID="{6FA33502-E43E-4FDC-8EED-8E244EBC67CE}" presName="hierChild5" presStyleCnt="0"/>
      <dgm:spPr/>
    </dgm:pt>
    <dgm:pt modelId="{5DD3764F-E916-4107-BDD6-3047ABAF9A3D}" type="pres">
      <dgm:prSet presAssocID="{6B2E4B4A-BC52-47C6-BFFE-3762EC61801E}" presName="Name37" presStyleLbl="parChTrans1D3" presStyleIdx="4" presStyleCnt="6"/>
      <dgm:spPr/>
    </dgm:pt>
    <dgm:pt modelId="{B573E15E-D97D-4CDD-944B-E2D0DE3F87EF}" type="pres">
      <dgm:prSet presAssocID="{B3DE9F9F-B55E-4AA3-BDB2-E08E7D25B18F}" presName="hierRoot2" presStyleCnt="0">
        <dgm:presLayoutVars>
          <dgm:hierBranch val="init"/>
        </dgm:presLayoutVars>
      </dgm:prSet>
      <dgm:spPr/>
    </dgm:pt>
    <dgm:pt modelId="{170EC201-24A4-4EBB-ACEB-71A62F89F116}" type="pres">
      <dgm:prSet presAssocID="{B3DE9F9F-B55E-4AA3-BDB2-E08E7D25B18F}" presName="rootComposite" presStyleCnt="0"/>
      <dgm:spPr/>
    </dgm:pt>
    <dgm:pt modelId="{9096BFE7-C433-42B8-B8B5-84A8046A2C64}" type="pres">
      <dgm:prSet presAssocID="{B3DE9F9F-B55E-4AA3-BDB2-E08E7D25B18F}" presName="rootText" presStyleLbl="node3" presStyleIdx="4" presStyleCnt="6">
        <dgm:presLayoutVars>
          <dgm:chPref val="3"/>
        </dgm:presLayoutVars>
      </dgm:prSet>
      <dgm:spPr/>
    </dgm:pt>
    <dgm:pt modelId="{C4980D47-FEBC-480A-B41B-6FBE97DA0977}" type="pres">
      <dgm:prSet presAssocID="{B3DE9F9F-B55E-4AA3-BDB2-E08E7D25B18F}" presName="rootConnector" presStyleLbl="node3" presStyleIdx="4" presStyleCnt="6"/>
      <dgm:spPr/>
    </dgm:pt>
    <dgm:pt modelId="{BC1185D9-4AAB-4FCE-84E0-D6D041106C73}" type="pres">
      <dgm:prSet presAssocID="{B3DE9F9F-B55E-4AA3-BDB2-E08E7D25B18F}" presName="hierChild4" presStyleCnt="0"/>
      <dgm:spPr/>
    </dgm:pt>
    <dgm:pt modelId="{0D74AD7B-E0EB-4B50-A98A-0F02B82F5D4C}" type="pres">
      <dgm:prSet presAssocID="{B3DE9F9F-B55E-4AA3-BDB2-E08E7D25B18F}" presName="hierChild5" presStyleCnt="0"/>
      <dgm:spPr/>
    </dgm:pt>
    <dgm:pt modelId="{F97DF159-6721-4CB0-A5F2-38DF10F729FF}" type="pres">
      <dgm:prSet presAssocID="{FF0E94F6-C656-479F-84BF-7E1B51E6BB41}" presName="Name37" presStyleLbl="parChTrans1D3" presStyleIdx="5" presStyleCnt="6"/>
      <dgm:spPr/>
    </dgm:pt>
    <dgm:pt modelId="{9E45F9EC-5D19-47CB-AD42-AEA9554DD962}" type="pres">
      <dgm:prSet presAssocID="{B3F3C7AD-5D15-46F4-9158-6C0845A6B7BC}" presName="hierRoot2" presStyleCnt="0">
        <dgm:presLayoutVars>
          <dgm:hierBranch val="init"/>
        </dgm:presLayoutVars>
      </dgm:prSet>
      <dgm:spPr/>
    </dgm:pt>
    <dgm:pt modelId="{FCE635D1-6D3F-418C-8343-E3D3744B76D3}" type="pres">
      <dgm:prSet presAssocID="{B3F3C7AD-5D15-46F4-9158-6C0845A6B7BC}" presName="rootComposite" presStyleCnt="0"/>
      <dgm:spPr/>
    </dgm:pt>
    <dgm:pt modelId="{2ED138F5-EC82-4E26-A18D-83FF9A2E8F70}" type="pres">
      <dgm:prSet presAssocID="{B3F3C7AD-5D15-46F4-9158-6C0845A6B7BC}" presName="rootText" presStyleLbl="node3" presStyleIdx="5" presStyleCnt="6">
        <dgm:presLayoutVars>
          <dgm:chPref val="3"/>
        </dgm:presLayoutVars>
      </dgm:prSet>
      <dgm:spPr/>
    </dgm:pt>
    <dgm:pt modelId="{9353013A-0DDB-416C-8E19-CBC1F53042CA}" type="pres">
      <dgm:prSet presAssocID="{B3F3C7AD-5D15-46F4-9158-6C0845A6B7BC}" presName="rootConnector" presStyleLbl="node3" presStyleIdx="5" presStyleCnt="6"/>
      <dgm:spPr/>
    </dgm:pt>
    <dgm:pt modelId="{393ABB40-89A0-4062-BAD8-73FCB6470CD2}" type="pres">
      <dgm:prSet presAssocID="{B3F3C7AD-5D15-46F4-9158-6C0845A6B7BC}" presName="hierChild4" presStyleCnt="0"/>
      <dgm:spPr/>
    </dgm:pt>
    <dgm:pt modelId="{4AF88D07-49C4-45D4-8692-2454A842727D}" type="pres">
      <dgm:prSet presAssocID="{B3F3C7AD-5D15-46F4-9158-6C0845A6B7BC}" presName="hierChild5" presStyleCnt="0"/>
      <dgm:spPr/>
    </dgm:pt>
    <dgm:pt modelId="{E5F635A3-D252-4A34-B724-F304833EF267}" type="pres">
      <dgm:prSet presAssocID="{7C1751BA-0A9A-475B-9131-11AD231E9A90}" presName="hierChild5" presStyleCnt="0"/>
      <dgm:spPr/>
    </dgm:pt>
    <dgm:pt modelId="{D100E240-8289-4EA7-89C0-2A3BAAD79DB3}" type="pres">
      <dgm:prSet presAssocID="{0D2E07C6-81B5-4E0B-96DE-CC33CD8C5E2F}" presName="Name37" presStyleLbl="parChTrans1D2" presStyleIdx="2" presStyleCnt="6"/>
      <dgm:spPr/>
    </dgm:pt>
    <dgm:pt modelId="{BA8C8085-368B-45C3-8B8B-128C87055749}" type="pres">
      <dgm:prSet presAssocID="{EA1783DA-217D-40C0-8837-35EA8C6F19FF}" presName="hierRoot2" presStyleCnt="0">
        <dgm:presLayoutVars>
          <dgm:hierBranch val="init"/>
        </dgm:presLayoutVars>
      </dgm:prSet>
      <dgm:spPr/>
    </dgm:pt>
    <dgm:pt modelId="{B083A703-4D10-4656-BC24-1C938619D3AD}" type="pres">
      <dgm:prSet presAssocID="{EA1783DA-217D-40C0-8837-35EA8C6F19FF}" presName="rootComposite" presStyleCnt="0"/>
      <dgm:spPr/>
    </dgm:pt>
    <dgm:pt modelId="{1785807D-9F23-4F7D-9704-5D252778855C}" type="pres">
      <dgm:prSet presAssocID="{EA1783DA-217D-40C0-8837-35EA8C6F19FF}" presName="rootText" presStyleLbl="node2" presStyleIdx="2" presStyleCnt="6">
        <dgm:presLayoutVars>
          <dgm:chPref val="3"/>
        </dgm:presLayoutVars>
      </dgm:prSet>
      <dgm:spPr/>
    </dgm:pt>
    <dgm:pt modelId="{CE1D6D5A-6A0F-464B-A707-4A642DBA0281}" type="pres">
      <dgm:prSet presAssocID="{EA1783DA-217D-40C0-8837-35EA8C6F19FF}" presName="rootConnector" presStyleLbl="node2" presStyleIdx="2" presStyleCnt="6"/>
      <dgm:spPr/>
    </dgm:pt>
    <dgm:pt modelId="{D06C0B47-6B99-4B21-AE15-2BE32371248D}" type="pres">
      <dgm:prSet presAssocID="{EA1783DA-217D-40C0-8837-35EA8C6F19FF}" presName="hierChild4" presStyleCnt="0"/>
      <dgm:spPr/>
    </dgm:pt>
    <dgm:pt modelId="{D85D2DB6-01D0-42E4-A154-568F6FAC51F7}" type="pres">
      <dgm:prSet presAssocID="{EA1783DA-217D-40C0-8837-35EA8C6F19FF}" presName="hierChild5" presStyleCnt="0"/>
      <dgm:spPr/>
    </dgm:pt>
    <dgm:pt modelId="{7E308D01-4AF4-488A-B1AC-0058521795F3}" type="pres">
      <dgm:prSet presAssocID="{1288BF80-549D-4747-ABA1-91131538D4D5}" presName="Name37" presStyleLbl="parChTrans1D2" presStyleIdx="3" presStyleCnt="6"/>
      <dgm:spPr/>
    </dgm:pt>
    <dgm:pt modelId="{A138AB48-20BB-4484-9DC4-44BCF1E2F734}" type="pres">
      <dgm:prSet presAssocID="{6AAB00C8-8155-42FF-B967-8621742D47A0}" presName="hierRoot2" presStyleCnt="0">
        <dgm:presLayoutVars>
          <dgm:hierBranch val="init"/>
        </dgm:presLayoutVars>
      </dgm:prSet>
      <dgm:spPr/>
    </dgm:pt>
    <dgm:pt modelId="{6DEF73BE-9117-4560-9835-0A0E3DE36199}" type="pres">
      <dgm:prSet presAssocID="{6AAB00C8-8155-42FF-B967-8621742D47A0}" presName="rootComposite" presStyleCnt="0"/>
      <dgm:spPr/>
    </dgm:pt>
    <dgm:pt modelId="{A69F7D03-A6D8-4271-B8B3-CD087C28BC13}" type="pres">
      <dgm:prSet presAssocID="{6AAB00C8-8155-42FF-B967-8621742D47A0}" presName="rootText" presStyleLbl="node2" presStyleIdx="3" presStyleCnt="6">
        <dgm:presLayoutVars>
          <dgm:chPref val="3"/>
        </dgm:presLayoutVars>
      </dgm:prSet>
      <dgm:spPr/>
    </dgm:pt>
    <dgm:pt modelId="{9E2294B6-D11B-4612-8F89-6B51520580D2}" type="pres">
      <dgm:prSet presAssocID="{6AAB00C8-8155-42FF-B967-8621742D47A0}" presName="rootConnector" presStyleLbl="node2" presStyleIdx="3" presStyleCnt="6"/>
      <dgm:spPr/>
    </dgm:pt>
    <dgm:pt modelId="{57F5A1F5-524D-4C6B-8227-B379C03A550E}" type="pres">
      <dgm:prSet presAssocID="{6AAB00C8-8155-42FF-B967-8621742D47A0}" presName="hierChild4" presStyleCnt="0"/>
      <dgm:spPr/>
    </dgm:pt>
    <dgm:pt modelId="{027DDD8A-8265-452B-BEC1-AE9EF34A90A0}" type="pres">
      <dgm:prSet presAssocID="{6AAB00C8-8155-42FF-B967-8621742D47A0}" presName="hierChild5" presStyleCnt="0"/>
      <dgm:spPr/>
    </dgm:pt>
    <dgm:pt modelId="{FCA12FC2-E489-483B-9956-8E637C7ABDAF}" type="pres">
      <dgm:prSet presAssocID="{D6F4A763-D0C6-4CCE-A37C-86500E4FB425}" presName="Name37" presStyleLbl="parChTrans1D2" presStyleIdx="4" presStyleCnt="6"/>
      <dgm:spPr/>
    </dgm:pt>
    <dgm:pt modelId="{1866E14E-15D7-4967-890C-CA2BA8D63238}" type="pres">
      <dgm:prSet presAssocID="{6FF79115-0F07-4078-ABC2-637521486C4D}" presName="hierRoot2" presStyleCnt="0">
        <dgm:presLayoutVars>
          <dgm:hierBranch val="init"/>
        </dgm:presLayoutVars>
      </dgm:prSet>
      <dgm:spPr/>
    </dgm:pt>
    <dgm:pt modelId="{5F682A3E-F58E-42EB-95B3-E665A620D576}" type="pres">
      <dgm:prSet presAssocID="{6FF79115-0F07-4078-ABC2-637521486C4D}" presName="rootComposite" presStyleCnt="0"/>
      <dgm:spPr/>
    </dgm:pt>
    <dgm:pt modelId="{4978AA24-294C-41E7-9F21-C2C000674C76}" type="pres">
      <dgm:prSet presAssocID="{6FF79115-0F07-4078-ABC2-637521486C4D}" presName="rootText" presStyleLbl="node2" presStyleIdx="4" presStyleCnt="6">
        <dgm:presLayoutVars>
          <dgm:chPref val="3"/>
        </dgm:presLayoutVars>
      </dgm:prSet>
      <dgm:spPr/>
    </dgm:pt>
    <dgm:pt modelId="{48E4837D-9D8C-4BC1-BA56-EEAA701B020E}" type="pres">
      <dgm:prSet presAssocID="{6FF79115-0F07-4078-ABC2-637521486C4D}" presName="rootConnector" presStyleLbl="node2" presStyleIdx="4" presStyleCnt="6"/>
      <dgm:spPr/>
    </dgm:pt>
    <dgm:pt modelId="{F99750F0-D170-4312-899E-1A12DD55ED09}" type="pres">
      <dgm:prSet presAssocID="{6FF79115-0F07-4078-ABC2-637521486C4D}" presName="hierChild4" presStyleCnt="0"/>
      <dgm:spPr/>
    </dgm:pt>
    <dgm:pt modelId="{92CC542D-BB37-40E2-90C2-E244CF2C410A}" type="pres">
      <dgm:prSet presAssocID="{6FF79115-0F07-4078-ABC2-637521486C4D}" presName="hierChild5" presStyleCnt="0"/>
      <dgm:spPr/>
    </dgm:pt>
    <dgm:pt modelId="{F524E17B-CB7B-4E9A-ABD5-B095E8AD8E2F}" type="pres">
      <dgm:prSet presAssocID="{7C5A52D4-4D53-4DA4-A0EC-2638A0E1AE34}" presName="Name37" presStyleLbl="parChTrans1D2" presStyleIdx="5" presStyleCnt="6"/>
      <dgm:spPr/>
    </dgm:pt>
    <dgm:pt modelId="{308EDA21-57F2-41A2-B8E8-80CAAEC5E16D}" type="pres">
      <dgm:prSet presAssocID="{A0415277-FE5C-416B-A4C6-8E830A48917C}" presName="hierRoot2" presStyleCnt="0">
        <dgm:presLayoutVars>
          <dgm:hierBranch val="init"/>
        </dgm:presLayoutVars>
      </dgm:prSet>
      <dgm:spPr/>
    </dgm:pt>
    <dgm:pt modelId="{07484FD9-DBF9-43F8-A69B-E9A8FFB5EB50}" type="pres">
      <dgm:prSet presAssocID="{A0415277-FE5C-416B-A4C6-8E830A48917C}" presName="rootComposite" presStyleCnt="0"/>
      <dgm:spPr/>
    </dgm:pt>
    <dgm:pt modelId="{3A3379EF-7E88-44A1-83F7-F2A6229DD6CD}" type="pres">
      <dgm:prSet presAssocID="{A0415277-FE5C-416B-A4C6-8E830A48917C}" presName="rootText" presStyleLbl="node2" presStyleIdx="5" presStyleCnt="6">
        <dgm:presLayoutVars>
          <dgm:chPref val="3"/>
        </dgm:presLayoutVars>
      </dgm:prSet>
      <dgm:spPr/>
    </dgm:pt>
    <dgm:pt modelId="{67CAA552-2DBA-42A4-B468-55FF8328A95E}" type="pres">
      <dgm:prSet presAssocID="{A0415277-FE5C-416B-A4C6-8E830A48917C}" presName="rootConnector" presStyleLbl="node2" presStyleIdx="5" presStyleCnt="6"/>
      <dgm:spPr/>
    </dgm:pt>
    <dgm:pt modelId="{CB035365-9FF8-4321-A822-B550B7AA6B7E}" type="pres">
      <dgm:prSet presAssocID="{A0415277-FE5C-416B-A4C6-8E830A48917C}" presName="hierChild4" presStyleCnt="0"/>
      <dgm:spPr/>
    </dgm:pt>
    <dgm:pt modelId="{BE16C141-6BEC-4135-9615-291B1BFCE1D6}" type="pres">
      <dgm:prSet presAssocID="{A0415277-FE5C-416B-A4C6-8E830A48917C}" presName="hierChild5" presStyleCnt="0"/>
      <dgm:spPr/>
    </dgm:pt>
    <dgm:pt modelId="{F09AEC4F-3871-41D9-9F10-D86DE2D6D9F7}" type="pres">
      <dgm:prSet presAssocID="{0F857C26-564B-4D0C-A8F7-B9118A6039A7}" presName="hierChild3" presStyleCnt="0"/>
      <dgm:spPr/>
    </dgm:pt>
  </dgm:ptLst>
  <dgm:cxnLst>
    <dgm:cxn modelId="{74644505-6209-41AA-AA38-D0BC596529E3}" type="presOf" srcId="{0A8FE17B-6F53-4DFB-B6D8-A0DB3F17EE8E}" destId="{890FFF08-17C7-4392-86F6-C7590E82A5FC}" srcOrd="0" destOrd="0" presId="urn:microsoft.com/office/officeart/2005/8/layout/orgChart1"/>
    <dgm:cxn modelId="{B0359606-CC01-48B6-9BE5-438CD13F73AF}" type="presOf" srcId="{173A8502-31B7-42AE-9DD1-D7D23079F716}" destId="{229BD07C-780A-4FAC-877D-7E53583D765D}" srcOrd="0" destOrd="0" presId="urn:microsoft.com/office/officeart/2005/8/layout/orgChart1"/>
    <dgm:cxn modelId="{AC8F3D09-7F94-4CC2-8B54-4006B4379BC0}" type="presOf" srcId="{6FF79115-0F07-4078-ABC2-637521486C4D}" destId="{48E4837D-9D8C-4BC1-BA56-EEAA701B020E}" srcOrd="1" destOrd="0" presId="urn:microsoft.com/office/officeart/2005/8/layout/orgChart1"/>
    <dgm:cxn modelId="{40930C15-E48D-4AC0-9C67-32BDBEEDE964}" type="presOf" srcId="{5978ECAE-94C5-4183-A007-7823323D07AB}" destId="{8D6A21D5-070D-4C47-A1CD-357EDA4D9FDF}" srcOrd="0" destOrd="0" presId="urn:microsoft.com/office/officeart/2005/8/layout/orgChart1"/>
    <dgm:cxn modelId="{4E8AA515-4680-4889-BAD7-97C233F0E818}" srcId="{40EAEC61-34BE-45C7-BB7F-54FEDBFD7596}" destId="{1183532E-F8FC-412B-B903-2A65B48FE950}" srcOrd="1" destOrd="0" parTransId="{3303B901-BF8D-4AFD-962A-08B750BE3D3E}" sibTransId="{21AAD73B-F5F8-4548-8476-0782148DB14A}"/>
    <dgm:cxn modelId="{A9FB281B-AB0F-444F-911B-499B51716D2A}" type="presOf" srcId="{A0415277-FE5C-416B-A4C6-8E830A48917C}" destId="{67CAA552-2DBA-42A4-B468-55FF8328A95E}" srcOrd="1" destOrd="0" presId="urn:microsoft.com/office/officeart/2005/8/layout/orgChart1"/>
    <dgm:cxn modelId="{66835721-9F28-4F20-9BCF-DF3E464D808E}" srcId="{40EAEC61-34BE-45C7-BB7F-54FEDBFD7596}" destId="{173A8502-31B7-42AE-9DD1-D7D23079F716}" srcOrd="0" destOrd="0" parTransId="{5978ECAE-94C5-4183-A007-7823323D07AB}" sibTransId="{C04B0214-2512-4773-BF12-7591163A1802}"/>
    <dgm:cxn modelId="{2F0AE225-2E47-4E09-BBDD-B0A8CB6BE67D}" type="presOf" srcId="{6B2E4B4A-BC52-47C6-BFFE-3762EC61801E}" destId="{5DD3764F-E916-4107-BDD6-3047ABAF9A3D}" srcOrd="0" destOrd="0" presId="urn:microsoft.com/office/officeart/2005/8/layout/orgChart1"/>
    <dgm:cxn modelId="{733DB22A-A7CE-4C01-944D-519C2EF84509}" srcId="{7C1751BA-0A9A-475B-9131-11AD231E9A90}" destId="{6FA33502-E43E-4FDC-8EED-8E244EBC67CE}" srcOrd="0" destOrd="0" parTransId="{DA67F060-9C7C-4297-B42E-8FDBADC4DDB9}" sibTransId="{7B3D2BC0-FBD5-421E-BFCD-9E3BEDECA3E1}"/>
    <dgm:cxn modelId="{B590C82F-A6F3-4D06-97D6-F3AC3AC78A44}" type="presOf" srcId="{40EAEC61-34BE-45C7-BB7F-54FEDBFD7596}" destId="{3827DE60-6D32-499E-AEA9-3D7CCF893316}" srcOrd="0" destOrd="0" presId="urn:microsoft.com/office/officeart/2005/8/layout/orgChart1"/>
    <dgm:cxn modelId="{5D8B8A30-84D7-4E8F-BF22-27458851ECD6}" type="presOf" srcId="{B3DE9F9F-B55E-4AA3-BDB2-E08E7D25B18F}" destId="{9096BFE7-C433-42B8-B8B5-84A8046A2C64}" srcOrd="0" destOrd="0" presId="urn:microsoft.com/office/officeart/2005/8/layout/orgChart1"/>
    <dgm:cxn modelId="{89291E32-DC80-4892-B6CF-53BCE8B838D2}" type="presOf" srcId="{B3DE9F9F-B55E-4AA3-BDB2-E08E7D25B18F}" destId="{C4980D47-FEBC-480A-B41B-6FBE97DA0977}" srcOrd="1" destOrd="0" presId="urn:microsoft.com/office/officeart/2005/8/layout/orgChart1"/>
    <dgm:cxn modelId="{FA895532-B6FF-4ABF-A2B5-424490A6E2BF}" srcId="{0F857C26-564B-4D0C-A8F7-B9118A6039A7}" destId="{6FF79115-0F07-4078-ABC2-637521486C4D}" srcOrd="4" destOrd="0" parTransId="{D6F4A763-D0C6-4CCE-A37C-86500E4FB425}" sibTransId="{EFCC7DA9-C165-4509-BBFC-27CE50F7583A}"/>
    <dgm:cxn modelId="{29E45235-39AD-4D9D-8C35-3EC3FABBD64E}" type="presOf" srcId="{B3F3C7AD-5D15-46F4-9158-6C0845A6B7BC}" destId="{9353013A-0DDB-416C-8E19-CBC1F53042CA}" srcOrd="1" destOrd="0" presId="urn:microsoft.com/office/officeart/2005/8/layout/orgChart1"/>
    <dgm:cxn modelId="{BB86F735-B244-4F26-9370-CEAB50CCF60A}" type="presOf" srcId="{DA67F060-9C7C-4297-B42E-8FDBADC4DDB9}" destId="{FC46C16F-316D-4F8F-A023-7291A031EA1D}" srcOrd="0" destOrd="0" presId="urn:microsoft.com/office/officeart/2005/8/layout/orgChart1"/>
    <dgm:cxn modelId="{C1AA283C-913B-4144-B284-47EF451582FB}" srcId="{0F857C26-564B-4D0C-A8F7-B9118A6039A7}" destId="{EA1783DA-217D-40C0-8837-35EA8C6F19FF}" srcOrd="2" destOrd="0" parTransId="{0D2E07C6-81B5-4E0B-96DE-CC33CD8C5E2F}" sibTransId="{9E241727-F0B3-4812-BF74-5760C5C493EB}"/>
    <dgm:cxn modelId="{7745763C-2BFE-4131-8AC8-1CDF948A4795}" type="presOf" srcId="{FF0E94F6-C656-479F-84BF-7E1B51E6BB41}" destId="{F97DF159-6721-4CB0-A5F2-38DF10F729FF}" srcOrd="0" destOrd="0" presId="urn:microsoft.com/office/officeart/2005/8/layout/orgChart1"/>
    <dgm:cxn modelId="{6954CB3E-62F9-4BE8-B846-4B72209640A6}" type="presOf" srcId="{FC8F25D3-C472-43DD-B634-23C83668F950}" destId="{AD3B0E97-38DB-416D-AF20-2FB08A9A3789}" srcOrd="0" destOrd="0" presId="urn:microsoft.com/office/officeart/2005/8/layout/orgChart1"/>
    <dgm:cxn modelId="{33C8565B-BA87-47E5-88A9-297CAB997F88}" type="presOf" srcId="{7C1751BA-0A9A-475B-9131-11AD231E9A90}" destId="{4BABD7AA-4031-4DD2-B368-0036A803B0FC}" srcOrd="0" destOrd="0" presId="urn:microsoft.com/office/officeart/2005/8/layout/orgChart1"/>
    <dgm:cxn modelId="{D0AEE25D-9789-45B4-8FA1-702B14B1B7BF}" type="presOf" srcId="{40EAEC61-34BE-45C7-BB7F-54FEDBFD7596}" destId="{DE6D2CE0-A054-4295-AC16-7A2AF9182914}" srcOrd="1" destOrd="0" presId="urn:microsoft.com/office/officeart/2005/8/layout/orgChart1"/>
    <dgm:cxn modelId="{BF8AD044-5EC0-46AF-AADF-7301812833F0}" type="presOf" srcId="{1288BF80-549D-4747-ABA1-91131538D4D5}" destId="{7E308D01-4AF4-488A-B1AC-0058521795F3}" srcOrd="0" destOrd="0" presId="urn:microsoft.com/office/officeart/2005/8/layout/orgChart1"/>
    <dgm:cxn modelId="{E41D5945-D2B3-4FA2-AD8D-8EA16B26D921}" srcId="{7C1751BA-0A9A-475B-9131-11AD231E9A90}" destId="{B3F3C7AD-5D15-46F4-9158-6C0845A6B7BC}" srcOrd="2" destOrd="0" parTransId="{FF0E94F6-C656-479F-84BF-7E1B51E6BB41}" sibTransId="{5A0C6186-9AA0-41C5-B7AC-766992B1CF7E}"/>
    <dgm:cxn modelId="{FCB7BF4A-A12B-46A5-831E-A62E69129183}" type="presOf" srcId="{6FF79115-0F07-4078-ABC2-637521486C4D}" destId="{4978AA24-294C-41E7-9F21-C2C000674C76}" srcOrd="0" destOrd="0" presId="urn:microsoft.com/office/officeart/2005/8/layout/orgChart1"/>
    <dgm:cxn modelId="{128A374F-A2DB-4550-A4B3-9F2812D3EAC5}" type="presOf" srcId="{B3F3C7AD-5D15-46F4-9158-6C0845A6B7BC}" destId="{2ED138F5-EC82-4E26-A18D-83FF9A2E8F70}" srcOrd="0" destOrd="0" presId="urn:microsoft.com/office/officeart/2005/8/layout/orgChart1"/>
    <dgm:cxn modelId="{DE34E371-2660-4F48-9BF1-32D545CDEC2B}" srcId="{FC8F25D3-C472-43DD-B634-23C83668F950}" destId="{0F857C26-564B-4D0C-A8F7-B9118A6039A7}" srcOrd="0" destOrd="0" parTransId="{D3236723-DF7A-47A4-92D1-AACA0A3D14F9}" sibTransId="{48BA2806-7EA4-4554-9D76-4BE046314D0E}"/>
    <dgm:cxn modelId="{6C5AF851-081E-4B3E-8BF1-E63A2429B026}" srcId="{0F857C26-564B-4D0C-A8F7-B9118A6039A7}" destId="{6AAB00C8-8155-42FF-B967-8621742D47A0}" srcOrd="3" destOrd="0" parTransId="{1288BF80-549D-4747-ABA1-91131538D4D5}" sibTransId="{6D0D5B5E-D713-4E19-926D-706A06F5DA6E}"/>
    <dgm:cxn modelId="{422C0D52-34C1-4348-A268-3CFCFB8BC29D}" type="presOf" srcId="{0D2E07C6-81B5-4E0B-96DE-CC33CD8C5E2F}" destId="{D100E240-8289-4EA7-89C0-2A3BAAD79DB3}" srcOrd="0" destOrd="0" presId="urn:microsoft.com/office/officeart/2005/8/layout/orgChart1"/>
    <dgm:cxn modelId="{8B61EB54-AD50-4A0C-8A58-027E41477022}" type="presOf" srcId="{1183532E-F8FC-412B-B903-2A65B48FE950}" destId="{455B9745-04B4-4F6F-8C50-A2279365E638}" srcOrd="1" destOrd="0" presId="urn:microsoft.com/office/officeart/2005/8/layout/orgChart1"/>
    <dgm:cxn modelId="{45DC2D76-DC77-4228-BDDB-A06BA1759EAA}" type="presOf" srcId="{0F857C26-564B-4D0C-A8F7-B9118A6039A7}" destId="{4253EBA2-9446-4AA1-98D5-36CCFF8130F4}" srcOrd="0" destOrd="0" presId="urn:microsoft.com/office/officeart/2005/8/layout/orgChart1"/>
    <dgm:cxn modelId="{E6BB897C-840E-4E1B-B593-007611B3CE44}" type="presOf" srcId="{22BC555E-B5CA-4E28-9B23-AD804305F429}" destId="{B7E1FACB-3671-45DC-BFCC-D35022BA8947}" srcOrd="1" destOrd="0" presId="urn:microsoft.com/office/officeart/2005/8/layout/orgChart1"/>
    <dgm:cxn modelId="{24FBB77D-2AAB-4DF2-9B97-F0CDFEC52D7A}" type="presOf" srcId="{EA1783DA-217D-40C0-8837-35EA8C6F19FF}" destId="{CE1D6D5A-6A0F-464B-A707-4A642DBA0281}" srcOrd="1" destOrd="0" presId="urn:microsoft.com/office/officeart/2005/8/layout/orgChart1"/>
    <dgm:cxn modelId="{E0B43181-EE54-4492-A6B3-92F68A652411}" type="presOf" srcId="{A0415277-FE5C-416B-A4C6-8E830A48917C}" destId="{3A3379EF-7E88-44A1-83F7-F2A6229DD6CD}" srcOrd="0" destOrd="0" presId="urn:microsoft.com/office/officeart/2005/8/layout/orgChart1"/>
    <dgm:cxn modelId="{51731587-60A3-4A71-9772-5750487FC3A0}" type="presOf" srcId="{173A8502-31B7-42AE-9DD1-D7D23079F716}" destId="{4EAAD1B8-B267-48D2-BB49-43F49EF98758}" srcOrd="1" destOrd="0" presId="urn:microsoft.com/office/officeart/2005/8/layout/orgChart1"/>
    <dgm:cxn modelId="{790D5F89-3B30-4495-891E-677B2E143CD1}" type="presOf" srcId="{22BC555E-B5CA-4E28-9B23-AD804305F429}" destId="{FFB0FCC9-636D-464D-B1E9-9E328DBBC1CD}" srcOrd="0" destOrd="0" presId="urn:microsoft.com/office/officeart/2005/8/layout/orgChart1"/>
    <dgm:cxn modelId="{AFDAF58A-7BC1-4A23-9E8C-EBF346A91847}" type="presOf" srcId="{7C1751BA-0A9A-475B-9131-11AD231E9A90}" destId="{99A11E90-E56C-43D2-9D7F-4CDB2DCFC057}" srcOrd="1" destOrd="0" presId="urn:microsoft.com/office/officeart/2005/8/layout/orgChart1"/>
    <dgm:cxn modelId="{58F9CD8B-7535-4641-A51F-19054EE41522}" type="presOf" srcId="{1183532E-F8FC-412B-B903-2A65B48FE950}" destId="{3DF9E1BD-9C37-45F5-A4DB-604F347EF7A8}" srcOrd="0" destOrd="0" presId="urn:microsoft.com/office/officeart/2005/8/layout/orgChart1"/>
    <dgm:cxn modelId="{BF89198D-03B2-4851-9E3C-90433EE67E97}" type="presOf" srcId="{6AAB00C8-8155-42FF-B967-8621742D47A0}" destId="{9E2294B6-D11B-4612-8F89-6B51520580D2}" srcOrd="1" destOrd="0" presId="urn:microsoft.com/office/officeart/2005/8/layout/orgChart1"/>
    <dgm:cxn modelId="{B269A28F-FB9C-44BE-BFF1-358710DB21D5}" type="presOf" srcId="{6FA33502-E43E-4FDC-8EED-8E244EBC67CE}" destId="{D2074635-DF95-4A53-8A79-67B743115888}" srcOrd="0" destOrd="0" presId="urn:microsoft.com/office/officeart/2005/8/layout/orgChart1"/>
    <dgm:cxn modelId="{6C090490-6422-4D84-9A33-136289EFB746}" srcId="{7C1751BA-0A9A-475B-9131-11AD231E9A90}" destId="{B3DE9F9F-B55E-4AA3-BDB2-E08E7D25B18F}" srcOrd="1" destOrd="0" parTransId="{6B2E4B4A-BC52-47C6-BFFE-3762EC61801E}" sibTransId="{571A0D75-A574-49AF-A21E-1FD9BFC82CDA}"/>
    <dgm:cxn modelId="{7D488F92-07A7-4B32-BFF7-74D2D0366EB7}" srcId="{0F857C26-564B-4D0C-A8F7-B9118A6039A7}" destId="{7C1751BA-0A9A-475B-9131-11AD231E9A90}" srcOrd="1" destOrd="0" parTransId="{D1356C0F-C049-418B-8B15-0F0CC21FB7C0}" sibTransId="{D0CCE267-946D-46F8-B56A-6B3464B0A997}"/>
    <dgm:cxn modelId="{1E2C5093-B6C2-45D4-BC84-0A38C03A3CD3}" srcId="{0F857C26-564B-4D0C-A8F7-B9118A6039A7}" destId="{40EAEC61-34BE-45C7-BB7F-54FEDBFD7596}" srcOrd="0" destOrd="0" parTransId="{0A8FE17B-6F53-4DFB-B6D8-A0DB3F17EE8E}" sibTransId="{DF9EFBE6-47D7-4000-8854-8ACB286EF0EA}"/>
    <dgm:cxn modelId="{48AD05B5-A5DD-4FDE-BCDC-79DC6FEEAEA4}" type="presOf" srcId="{D6F4A763-D0C6-4CCE-A37C-86500E4FB425}" destId="{FCA12FC2-E489-483B-9956-8E637C7ABDAF}" srcOrd="0" destOrd="0" presId="urn:microsoft.com/office/officeart/2005/8/layout/orgChart1"/>
    <dgm:cxn modelId="{96D0D0B5-ED1E-45AD-9336-D49CD097CE47}" type="presOf" srcId="{C2A8EE97-E69D-4ED2-AFB7-FB5DCAEB62E1}" destId="{F8D10E16-9D6A-4A94-97FC-DF3B0C421C4D}" srcOrd="0" destOrd="0" presId="urn:microsoft.com/office/officeart/2005/8/layout/orgChart1"/>
    <dgm:cxn modelId="{5C3DADB8-0B40-42E7-8531-97451DF09495}" srcId="{40EAEC61-34BE-45C7-BB7F-54FEDBFD7596}" destId="{22BC555E-B5CA-4E28-9B23-AD804305F429}" srcOrd="2" destOrd="0" parTransId="{C2A8EE97-E69D-4ED2-AFB7-FB5DCAEB62E1}" sibTransId="{C31818B3-7B39-4ACC-AD9E-C4E7EAB05D09}"/>
    <dgm:cxn modelId="{ABD4B3BD-8FD2-439E-95AF-3B8F8806EC9C}" type="presOf" srcId="{EA1783DA-217D-40C0-8837-35EA8C6F19FF}" destId="{1785807D-9F23-4F7D-9704-5D252778855C}" srcOrd="0" destOrd="0" presId="urn:microsoft.com/office/officeart/2005/8/layout/orgChart1"/>
    <dgm:cxn modelId="{141AB5BD-EF76-4809-BE48-C15F7CD3A6BC}" type="presOf" srcId="{0F857C26-564B-4D0C-A8F7-B9118A6039A7}" destId="{AE3CC9BB-075E-41BE-B21D-E05838EFA880}" srcOrd="1" destOrd="0" presId="urn:microsoft.com/office/officeart/2005/8/layout/orgChart1"/>
    <dgm:cxn modelId="{138881C2-79FF-4F01-BAC8-F5FD94DE99D0}" type="presOf" srcId="{D1356C0F-C049-418B-8B15-0F0CC21FB7C0}" destId="{C07005A9-72E3-453D-A8A2-9DF3EC2CB2CF}" srcOrd="0" destOrd="0" presId="urn:microsoft.com/office/officeart/2005/8/layout/orgChart1"/>
    <dgm:cxn modelId="{255274C6-EEA5-4946-A878-BC5B51D7DCE3}" type="presOf" srcId="{3303B901-BF8D-4AFD-962A-08B750BE3D3E}" destId="{40F192EC-0C64-4E2D-A8B0-A3C6FBEE1FD1}" srcOrd="0" destOrd="0" presId="urn:microsoft.com/office/officeart/2005/8/layout/orgChart1"/>
    <dgm:cxn modelId="{66EB29DF-9375-474E-B54D-9DE341B4BA71}" type="presOf" srcId="{7C5A52D4-4D53-4DA4-A0EC-2638A0E1AE34}" destId="{F524E17B-CB7B-4E9A-ABD5-B095E8AD8E2F}" srcOrd="0" destOrd="0" presId="urn:microsoft.com/office/officeart/2005/8/layout/orgChart1"/>
    <dgm:cxn modelId="{2EE6BAE1-6B55-4259-A7D0-BC71670CCA42}" type="presOf" srcId="{6AAB00C8-8155-42FF-B967-8621742D47A0}" destId="{A69F7D03-A6D8-4271-B8B3-CD087C28BC13}" srcOrd="0" destOrd="0" presId="urn:microsoft.com/office/officeart/2005/8/layout/orgChart1"/>
    <dgm:cxn modelId="{DD44F1EB-B914-4F7A-B367-516A106DA7C6}" srcId="{0F857C26-564B-4D0C-A8F7-B9118A6039A7}" destId="{A0415277-FE5C-416B-A4C6-8E830A48917C}" srcOrd="5" destOrd="0" parTransId="{7C5A52D4-4D53-4DA4-A0EC-2638A0E1AE34}" sibTransId="{58573491-65BE-49AB-9F9E-1B9D46C24B99}"/>
    <dgm:cxn modelId="{767DC3FD-7A95-4086-B2CC-8E0CC70751E1}" type="presOf" srcId="{6FA33502-E43E-4FDC-8EED-8E244EBC67CE}" destId="{1CA1B9C7-3BBB-46FD-92EF-5A0E7A39F50A}" srcOrd="1" destOrd="0" presId="urn:microsoft.com/office/officeart/2005/8/layout/orgChart1"/>
    <dgm:cxn modelId="{7208B9A5-19AB-475A-8326-5ECE01F79338}" type="presParOf" srcId="{AD3B0E97-38DB-416D-AF20-2FB08A9A3789}" destId="{7DAB1F30-6224-4D8F-B6B2-BA7CDB892F7B}" srcOrd="0" destOrd="0" presId="urn:microsoft.com/office/officeart/2005/8/layout/orgChart1"/>
    <dgm:cxn modelId="{9C18B498-8BC6-4A27-BF72-F220135C7C9D}" type="presParOf" srcId="{7DAB1F30-6224-4D8F-B6B2-BA7CDB892F7B}" destId="{2EA9E718-9A40-470D-923E-68F158DDBE3F}" srcOrd="0" destOrd="0" presId="urn:microsoft.com/office/officeart/2005/8/layout/orgChart1"/>
    <dgm:cxn modelId="{B4C33490-C75B-4410-A80E-0205A531D2EC}" type="presParOf" srcId="{2EA9E718-9A40-470D-923E-68F158DDBE3F}" destId="{4253EBA2-9446-4AA1-98D5-36CCFF8130F4}" srcOrd="0" destOrd="0" presId="urn:microsoft.com/office/officeart/2005/8/layout/orgChart1"/>
    <dgm:cxn modelId="{212A2957-DAA6-494B-BB9D-75D1AD5E9C89}" type="presParOf" srcId="{2EA9E718-9A40-470D-923E-68F158DDBE3F}" destId="{AE3CC9BB-075E-41BE-B21D-E05838EFA880}" srcOrd="1" destOrd="0" presId="urn:microsoft.com/office/officeart/2005/8/layout/orgChart1"/>
    <dgm:cxn modelId="{8DA44FE7-9A9F-4490-A19B-F55763D3B9DE}" type="presParOf" srcId="{7DAB1F30-6224-4D8F-B6B2-BA7CDB892F7B}" destId="{20DAACA3-2EF4-4E0E-AF09-67A8D70CBAE1}" srcOrd="1" destOrd="0" presId="urn:microsoft.com/office/officeart/2005/8/layout/orgChart1"/>
    <dgm:cxn modelId="{D320C4FF-2AEB-48C6-8226-DDAB4F959288}" type="presParOf" srcId="{20DAACA3-2EF4-4E0E-AF09-67A8D70CBAE1}" destId="{890FFF08-17C7-4392-86F6-C7590E82A5FC}" srcOrd="0" destOrd="0" presId="urn:microsoft.com/office/officeart/2005/8/layout/orgChart1"/>
    <dgm:cxn modelId="{7A049585-EEE9-4B84-80EA-81BE6029048A}" type="presParOf" srcId="{20DAACA3-2EF4-4E0E-AF09-67A8D70CBAE1}" destId="{A6CADBE6-12DC-4D84-9BA1-BC59F9E6D8A7}" srcOrd="1" destOrd="0" presId="urn:microsoft.com/office/officeart/2005/8/layout/orgChart1"/>
    <dgm:cxn modelId="{89569442-A73F-4E54-852E-5CCE2EE8E7DD}" type="presParOf" srcId="{A6CADBE6-12DC-4D84-9BA1-BC59F9E6D8A7}" destId="{C16D37A9-833D-448C-9F55-39B46C1A9FD5}" srcOrd="0" destOrd="0" presId="urn:microsoft.com/office/officeart/2005/8/layout/orgChart1"/>
    <dgm:cxn modelId="{EFFB907E-196F-42FB-A9CE-5F5005265C24}" type="presParOf" srcId="{C16D37A9-833D-448C-9F55-39B46C1A9FD5}" destId="{3827DE60-6D32-499E-AEA9-3D7CCF893316}" srcOrd="0" destOrd="0" presId="urn:microsoft.com/office/officeart/2005/8/layout/orgChart1"/>
    <dgm:cxn modelId="{36C55FC8-CFBE-4131-9A09-08C7FBCAEF4C}" type="presParOf" srcId="{C16D37A9-833D-448C-9F55-39B46C1A9FD5}" destId="{DE6D2CE0-A054-4295-AC16-7A2AF9182914}" srcOrd="1" destOrd="0" presId="urn:microsoft.com/office/officeart/2005/8/layout/orgChart1"/>
    <dgm:cxn modelId="{0C10BEB5-CC00-4304-8D65-675DE52A9A21}" type="presParOf" srcId="{A6CADBE6-12DC-4D84-9BA1-BC59F9E6D8A7}" destId="{50E7110E-9867-447E-9F75-258B883461AA}" srcOrd="1" destOrd="0" presId="urn:microsoft.com/office/officeart/2005/8/layout/orgChart1"/>
    <dgm:cxn modelId="{94A2C9E3-512E-4111-AEAA-2D203196014D}" type="presParOf" srcId="{50E7110E-9867-447E-9F75-258B883461AA}" destId="{8D6A21D5-070D-4C47-A1CD-357EDA4D9FDF}" srcOrd="0" destOrd="0" presId="urn:microsoft.com/office/officeart/2005/8/layout/orgChart1"/>
    <dgm:cxn modelId="{AF48328B-2831-484D-9ED1-7924D2029899}" type="presParOf" srcId="{50E7110E-9867-447E-9F75-258B883461AA}" destId="{510D6BD2-16F4-4E65-9AF3-0CBDFAB81625}" srcOrd="1" destOrd="0" presId="urn:microsoft.com/office/officeart/2005/8/layout/orgChart1"/>
    <dgm:cxn modelId="{CC902412-1AEE-4964-A82A-D5EB1A31DB2C}" type="presParOf" srcId="{510D6BD2-16F4-4E65-9AF3-0CBDFAB81625}" destId="{DCDE60D7-5DEC-4C93-9510-F3B7C8DD7C8C}" srcOrd="0" destOrd="0" presId="urn:microsoft.com/office/officeart/2005/8/layout/orgChart1"/>
    <dgm:cxn modelId="{783303B0-90D6-4BE3-AFFB-1F85AF484717}" type="presParOf" srcId="{DCDE60D7-5DEC-4C93-9510-F3B7C8DD7C8C}" destId="{229BD07C-780A-4FAC-877D-7E53583D765D}" srcOrd="0" destOrd="0" presId="urn:microsoft.com/office/officeart/2005/8/layout/orgChart1"/>
    <dgm:cxn modelId="{EDF48E99-8147-4767-96C4-5AB7D9E9BA03}" type="presParOf" srcId="{DCDE60D7-5DEC-4C93-9510-F3B7C8DD7C8C}" destId="{4EAAD1B8-B267-48D2-BB49-43F49EF98758}" srcOrd="1" destOrd="0" presId="urn:microsoft.com/office/officeart/2005/8/layout/orgChart1"/>
    <dgm:cxn modelId="{57765108-38FB-4B9E-931F-A16D4318DD08}" type="presParOf" srcId="{510D6BD2-16F4-4E65-9AF3-0CBDFAB81625}" destId="{6301B53C-1EDF-4A58-9BB7-0762FAB8D20C}" srcOrd="1" destOrd="0" presId="urn:microsoft.com/office/officeart/2005/8/layout/orgChart1"/>
    <dgm:cxn modelId="{A0B9833E-DA3C-45FB-8417-9EE99BCDA618}" type="presParOf" srcId="{510D6BD2-16F4-4E65-9AF3-0CBDFAB81625}" destId="{B275E634-458D-45B4-B7F9-CFAA1DC8EFC6}" srcOrd="2" destOrd="0" presId="urn:microsoft.com/office/officeart/2005/8/layout/orgChart1"/>
    <dgm:cxn modelId="{20EEA21E-416F-4ACC-8422-10B93F4C69D1}" type="presParOf" srcId="{50E7110E-9867-447E-9F75-258B883461AA}" destId="{40F192EC-0C64-4E2D-A8B0-A3C6FBEE1FD1}" srcOrd="2" destOrd="0" presId="urn:microsoft.com/office/officeart/2005/8/layout/orgChart1"/>
    <dgm:cxn modelId="{024CFF5D-50E0-45D1-B492-AB8514DD36D1}" type="presParOf" srcId="{50E7110E-9867-447E-9F75-258B883461AA}" destId="{894FB2B3-79BB-46EC-BF79-23AEF5A2437B}" srcOrd="3" destOrd="0" presId="urn:microsoft.com/office/officeart/2005/8/layout/orgChart1"/>
    <dgm:cxn modelId="{4C0BA8B7-92BC-48B8-AF5B-AB41281074B2}" type="presParOf" srcId="{894FB2B3-79BB-46EC-BF79-23AEF5A2437B}" destId="{B09B1433-5E2D-4DF6-8BFD-706EC5D64FB6}" srcOrd="0" destOrd="0" presId="urn:microsoft.com/office/officeart/2005/8/layout/orgChart1"/>
    <dgm:cxn modelId="{0D92A64E-C6E7-4048-A8F2-2ACF456BDD88}" type="presParOf" srcId="{B09B1433-5E2D-4DF6-8BFD-706EC5D64FB6}" destId="{3DF9E1BD-9C37-45F5-A4DB-604F347EF7A8}" srcOrd="0" destOrd="0" presId="urn:microsoft.com/office/officeart/2005/8/layout/orgChart1"/>
    <dgm:cxn modelId="{EE11803D-225A-4A50-A36B-22279B0BFB0E}" type="presParOf" srcId="{B09B1433-5E2D-4DF6-8BFD-706EC5D64FB6}" destId="{455B9745-04B4-4F6F-8C50-A2279365E638}" srcOrd="1" destOrd="0" presId="urn:microsoft.com/office/officeart/2005/8/layout/orgChart1"/>
    <dgm:cxn modelId="{3C8D15D5-CC79-4E76-92DA-D4B0B9386AAD}" type="presParOf" srcId="{894FB2B3-79BB-46EC-BF79-23AEF5A2437B}" destId="{7CEEFE6A-37CA-4B8F-BB68-8698D13727FA}" srcOrd="1" destOrd="0" presId="urn:microsoft.com/office/officeart/2005/8/layout/orgChart1"/>
    <dgm:cxn modelId="{62A276AF-488C-4665-B8B5-7E4D67A6F337}" type="presParOf" srcId="{894FB2B3-79BB-46EC-BF79-23AEF5A2437B}" destId="{D42BD3EE-899D-4FE0-BB2C-3096E2AFFD5B}" srcOrd="2" destOrd="0" presId="urn:microsoft.com/office/officeart/2005/8/layout/orgChart1"/>
    <dgm:cxn modelId="{60460012-155A-4290-8755-5ECBA092C313}" type="presParOf" srcId="{50E7110E-9867-447E-9F75-258B883461AA}" destId="{F8D10E16-9D6A-4A94-97FC-DF3B0C421C4D}" srcOrd="4" destOrd="0" presId="urn:microsoft.com/office/officeart/2005/8/layout/orgChart1"/>
    <dgm:cxn modelId="{9372C855-F4D5-4A10-B91D-B87DA6A763B0}" type="presParOf" srcId="{50E7110E-9867-447E-9F75-258B883461AA}" destId="{D6E3A729-A336-414E-BE9B-8A16AD7F9027}" srcOrd="5" destOrd="0" presId="urn:microsoft.com/office/officeart/2005/8/layout/orgChart1"/>
    <dgm:cxn modelId="{E327C718-F9E8-4028-80B4-208C5B5B33D2}" type="presParOf" srcId="{D6E3A729-A336-414E-BE9B-8A16AD7F9027}" destId="{EC601F85-3A5C-4FB3-BDEF-DF06CFF7306E}" srcOrd="0" destOrd="0" presId="urn:microsoft.com/office/officeart/2005/8/layout/orgChart1"/>
    <dgm:cxn modelId="{3D6DA453-C1D0-46F0-B3FB-3A210E95506E}" type="presParOf" srcId="{EC601F85-3A5C-4FB3-BDEF-DF06CFF7306E}" destId="{FFB0FCC9-636D-464D-B1E9-9E328DBBC1CD}" srcOrd="0" destOrd="0" presId="urn:microsoft.com/office/officeart/2005/8/layout/orgChart1"/>
    <dgm:cxn modelId="{C63B81E6-6E59-4C2C-AD58-77FF2AAAD4C0}" type="presParOf" srcId="{EC601F85-3A5C-4FB3-BDEF-DF06CFF7306E}" destId="{B7E1FACB-3671-45DC-BFCC-D35022BA8947}" srcOrd="1" destOrd="0" presId="urn:microsoft.com/office/officeart/2005/8/layout/orgChart1"/>
    <dgm:cxn modelId="{4E86EB8C-7147-4389-9DAC-05CCB2ECAEDB}" type="presParOf" srcId="{D6E3A729-A336-414E-BE9B-8A16AD7F9027}" destId="{BC705CB3-06CB-4934-B1E7-3971769A0AB5}" srcOrd="1" destOrd="0" presId="urn:microsoft.com/office/officeart/2005/8/layout/orgChart1"/>
    <dgm:cxn modelId="{2E08CBC1-774F-4FF2-A1A9-12EE5DC7384E}" type="presParOf" srcId="{D6E3A729-A336-414E-BE9B-8A16AD7F9027}" destId="{E4C13C8C-E9DE-470A-966F-FE26CA360DDD}" srcOrd="2" destOrd="0" presId="urn:microsoft.com/office/officeart/2005/8/layout/orgChart1"/>
    <dgm:cxn modelId="{B5051D45-791A-4D67-B5A5-72D3E84CE1BC}" type="presParOf" srcId="{A6CADBE6-12DC-4D84-9BA1-BC59F9E6D8A7}" destId="{20E9C716-4264-4335-B7A6-107583AB05D0}" srcOrd="2" destOrd="0" presId="urn:microsoft.com/office/officeart/2005/8/layout/orgChart1"/>
    <dgm:cxn modelId="{D01CF43E-E506-4173-95A9-1D0973CA7531}" type="presParOf" srcId="{20DAACA3-2EF4-4E0E-AF09-67A8D70CBAE1}" destId="{C07005A9-72E3-453D-A8A2-9DF3EC2CB2CF}" srcOrd="2" destOrd="0" presId="urn:microsoft.com/office/officeart/2005/8/layout/orgChart1"/>
    <dgm:cxn modelId="{BBB79026-7B08-4606-BA7B-9D1BA3AD97D9}" type="presParOf" srcId="{20DAACA3-2EF4-4E0E-AF09-67A8D70CBAE1}" destId="{CB03E06C-26C7-43D2-BD29-CA826E59B961}" srcOrd="3" destOrd="0" presId="urn:microsoft.com/office/officeart/2005/8/layout/orgChart1"/>
    <dgm:cxn modelId="{0201957E-659E-4607-A68A-9D544CE54C70}" type="presParOf" srcId="{CB03E06C-26C7-43D2-BD29-CA826E59B961}" destId="{0787EA0E-E42C-4524-977B-169E142C6231}" srcOrd="0" destOrd="0" presId="urn:microsoft.com/office/officeart/2005/8/layout/orgChart1"/>
    <dgm:cxn modelId="{9DFAD63F-1CB3-483D-8F95-89F3FDB74DE4}" type="presParOf" srcId="{0787EA0E-E42C-4524-977B-169E142C6231}" destId="{4BABD7AA-4031-4DD2-B368-0036A803B0FC}" srcOrd="0" destOrd="0" presId="urn:microsoft.com/office/officeart/2005/8/layout/orgChart1"/>
    <dgm:cxn modelId="{01792C23-4509-4671-806E-4C635B12ABEB}" type="presParOf" srcId="{0787EA0E-E42C-4524-977B-169E142C6231}" destId="{99A11E90-E56C-43D2-9D7F-4CDB2DCFC057}" srcOrd="1" destOrd="0" presId="urn:microsoft.com/office/officeart/2005/8/layout/orgChart1"/>
    <dgm:cxn modelId="{254C3C0D-646E-4939-BE33-693A9B33BDC5}" type="presParOf" srcId="{CB03E06C-26C7-43D2-BD29-CA826E59B961}" destId="{4C6DF720-72B3-42A4-8C8F-1199D81617E8}" srcOrd="1" destOrd="0" presId="urn:microsoft.com/office/officeart/2005/8/layout/orgChart1"/>
    <dgm:cxn modelId="{229D58A8-2AA4-4CC0-B7B8-8699DE9FF811}" type="presParOf" srcId="{4C6DF720-72B3-42A4-8C8F-1199D81617E8}" destId="{FC46C16F-316D-4F8F-A023-7291A031EA1D}" srcOrd="0" destOrd="0" presId="urn:microsoft.com/office/officeart/2005/8/layout/orgChart1"/>
    <dgm:cxn modelId="{C2024EB9-D381-490F-9796-AA2D26976A19}" type="presParOf" srcId="{4C6DF720-72B3-42A4-8C8F-1199D81617E8}" destId="{E4F150C4-A2E6-4BB3-AD3A-AADAD5292AFE}" srcOrd="1" destOrd="0" presId="urn:microsoft.com/office/officeart/2005/8/layout/orgChart1"/>
    <dgm:cxn modelId="{6128A3BE-DC47-4159-BB27-007AA11B97F9}" type="presParOf" srcId="{E4F150C4-A2E6-4BB3-AD3A-AADAD5292AFE}" destId="{AF4E1941-CAFF-4F75-A9BB-583B70B3D4A6}" srcOrd="0" destOrd="0" presId="urn:microsoft.com/office/officeart/2005/8/layout/orgChart1"/>
    <dgm:cxn modelId="{EBD9DDB2-62A3-410F-8876-07D78F8B7F52}" type="presParOf" srcId="{AF4E1941-CAFF-4F75-A9BB-583B70B3D4A6}" destId="{D2074635-DF95-4A53-8A79-67B743115888}" srcOrd="0" destOrd="0" presId="urn:microsoft.com/office/officeart/2005/8/layout/orgChart1"/>
    <dgm:cxn modelId="{B759EF3B-CDF8-4DB4-93F6-CEB68B31D0DA}" type="presParOf" srcId="{AF4E1941-CAFF-4F75-A9BB-583B70B3D4A6}" destId="{1CA1B9C7-3BBB-46FD-92EF-5A0E7A39F50A}" srcOrd="1" destOrd="0" presId="urn:microsoft.com/office/officeart/2005/8/layout/orgChart1"/>
    <dgm:cxn modelId="{004EA225-1A2D-4EC1-A855-BDF76C18E1F7}" type="presParOf" srcId="{E4F150C4-A2E6-4BB3-AD3A-AADAD5292AFE}" destId="{3CE0ADBF-4789-420C-A6CF-EF7580393EE4}" srcOrd="1" destOrd="0" presId="urn:microsoft.com/office/officeart/2005/8/layout/orgChart1"/>
    <dgm:cxn modelId="{6869C9A1-76F3-4485-8212-4C98CF7C4247}" type="presParOf" srcId="{E4F150C4-A2E6-4BB3-AD3A-AADAD5292AFE}" destId="{C4268FE2-FFA5-4B72-814F-263EA85DC301}" srcOrd="2" destOrd="0" presId="urn:microsoft.com/office/officeart/2005/8/layout/orgChart1"/>
    <dgm:cxn modelId="{77A8F389-73FF-4BBE-BCAF-AF1A73E0DC4A}" type="presParOf" srcId="{4C6DF720-72B3-42A4-8C8F-1199D81617E8}" destId="{5DD3764F-E916-4107-BDD6-3047ABAF9A3D}" srcOrd="2" destOrd="0" presId="urn:microsoft.com/office/officeart/2005/8/layout/orgChart1"/>
    <dgm:cxn modelId="{552DC18A-F0B5-4C52-8C55-9F69EF3E13AA}" type="presParOf" srcId="{4C6DF720-72B3-42A4-8C8F-1199D81617E8}" destId="{B573E15E-D97D-4CDD-944B-E2D0DE3F87EF}" srcOrd="3" destOrd="0" presId="urn:microsoft.com/office/officeart/2005/8/layout/orgChart1"/>
    <dgm:cxn modelId="{9BBF74D6-41AF-4363-BD1D-096E4C88724B}" type="presParOf" srcId="{B573E15E-D97D-4CDD-944B-E2D0DE3F87EF}" destId="{170EC201-24A4-4EBB-ACEB-71A62F89F116}" srcOrd="0" destOrd="0" presId="urn:microsoft.com/office/officeart/2005/8/layout/orgChart1"/>
    <dgm:cxn modelId="{BF81638A-EFCC-4C72-8163-DDBC3C9305C2}" type="presParOf" srcId="{170EC201-24A4-4EBB-ACEB-71A62F89F116}" destId="{9096BFE7-C433-42B8-B8B5-84A8046A2C64}" srcOrd="0" destOrd="0" presId="urn:microsoft.com/office/officeart/2005/8/layout/orgChart1"/>
    <dgm:cxn modelId="{BB281D07-AC7D-43CE-AFD8-E3845E1F8C8F}" type="presParOf" srcId="{170EC201-24A4-4EBB-ACEB-71A62F89F116}" destId="{C4980D47-FEBC-480A-B41B-6FBE97DA0977}" srcOrd="1" destOrd="0" presId="urn:microsoft.com/office/officeart/2005/8/layout/orgChart1"/>
    <dgm:cxn modelId="{FCD3485F-A668-4E68-8046-8F0E4A5092CF}" type="presParOf" srcId="{B573E15E-D97D-4CDD-944B-E2D0DE3F87EF}" destId="{BC1185D9-4AAB-4FCE-84E0-D6D041106C73}" srcOrd="1" destOrd="0" presId="urn:microsoft.com/office/officeart/2005/8/layout/orgChart1"/>
    <dgm:cxn modelId="{ACF1EA5F-018B-452B-BB85-05B2A8AE667D}" type="presParOf" srcId="{B573E15E-D97D-4CDD-944B-E2D0DE3F87EF}" destId="{0D74AD7B-E0EB-4B50-A98A-0F02B82F5D4C}" srcOrd="2" destOrd="0" presId="urn:microsoft.com/office/officeart/2005/8/layout/orgChart1"/>
    <dgm:cxn modelId="{22725354-F156-49D5-81AB-EEC4ACAE4AA0}" type="presParOf" srcId="{4C6DF720-72B3-42A4-8C8F-1199D81617E8}" destId="{F97DF159-6721-4CB0-A5F2-38DF10F729FF}" srcOrd="4" destOrd="0" presId="urn:microsoft.com/office/officeart/2005/8/layout/orgChart1"/>
    <dgm:cxn modelId="{EDA94402-C1D4-4FCF-B365-6C45B9CF62AB}" type="presParOf" srcId="{4C6DF720-72B3-42A4-8C8F-1199D81617E8}" destId="{9E45F9EC-5D19-47CB-AD42-AEA9554DD962}" srcOrd="5" destOrd="0" presId="urn:microsoft.com/office/officeart/2005/8/layout/orgChart1"/>
    <dgm:cxn modelId="{1499F155-5816-4CA9-8D73-205AF78BB80C}" type="presParOf" srcId="{9E45F9EC-5D19-47CB-AD42-AEA9554DD962}" destId="{FCE635D1-6D3F-418C-8343-E3D3744B76D3}" srcOrd="0" destOrd="0" presId="urn:microsoft.com/office/officeart/2005/8/layout/orgChart1"/>
    <dgm:cxn modelId="{2E8AC10D-6D56-4130-88DF-EA60348FBF70}" type="presParOf" srcId="{FCE635D1-6D3F-418C-8343-E3D3744B76D3}" destId="{2ED138F5-EC82-4E26-A18D-83FF9A2E8F70}" srcOrd="0" destOrd="0" presId="urn:microsoft.com/office/officeart/2005/8/layout/orgChart1"/>
    <dgm:cxn modelId="{B46CFA01-37F4-4E20-8E2F-0756984D927D}" type="presParOf" srcId="{FCE635D1-6D3F-418C-8343-E3D3744B76D3}" destId="{9353013A-0DDB-416C-8E19-CBC1F53042CA}" srcOrd="1" destOrd="0" presId="urn:microsoft.com/office/officeart/2005/8/layout/orgChart1"/>
    <dgm:cxn modelId="{9BB4DBF8-1354-41F2-91AD-5A911A4CA7E1}" type="presParOf" srcId="{9E45F9EC-5D19-47CB-AD42-AEA9554DD962}" destId="{393ABB40-89A0-4062-BAD8-73FCB6470CD2}" srcOrd="1" destOrd="0" presId="urn:microsoft.com/office/officeart/2005/8/layout/orgChart1"/>
    <dgm:cxn modelId="{C2E4A1C2-4074-417D-ABC4-E72B7A9C89B5}" type="presParOf" srcId="{9E45F9EC-5D19-47CB-AD42-AEA9554DD962}" destId="{4AF88D07-49C4-45D4-8692-2454A842727D}" srcOrd="2" destOrd="0" presId="urn:microsoft.com/office/officeart/2005/8/layout/orgChart1"/>
    <dgm:cxn modelId="{E4FA900C-31E2-453B-999E-0A7DF6119018}" type="presParOf" srcId="{CB03E06C-26C7-43D2-BD29-CA826E59B961}" destId="{E5F635A3-D252-4A34-B724-F304833EF267}" srcOrd="2" destOrd="0" presId="urn:microsoft.com/office/officeart/2005/8/layout/orgChart1"/>
    <dgm:cxn modelId="{951DB619-6EF3-460E-A2BC-63183B5A7E38}" type="presParOf" srcId="{20DAACA3-2EF4-4E0E-AF09-67A8D70CBAE1}" destId="{D100E240-8289-4EA7-89C0-2A3BAAD79DB3}" srcOrd="4" destOrd="0" presId="urn:microsoft.com/office/officeart/2005/8/layout/orgChart1"/>
    <dgm:cxn modelId="{C5E17749-9C70-43E9-A5C0-982C20859AD9}" type="presParOf" srcId="{20DAACA3-2EF4-4E0E-AF09-67A8D70CBAE1}" destId="{BA8C8085-368B-45C3-8B8B-128C87055749}" srcOrd="5" destOrd="0" presId="urn:microsoft.com/office/officeart/2005/8/layout/orgChart1"/>
    <dgm:cxn modelId="{049BD267-3410-4436-A527-46AE17BE79BB}" type="presParOf" srcId="{BA8C8085-368B-45C3-8B8B-128C87055749}" destId="{B083A703-4D10-4656-BC24-1C938619D3AD}" srcOrd="0" destOrd="0" presId="urn:microsoft.com/office/officeart/2005/8/layout/orgChart1"/>
    <dgm:cxn modelId="{0F16952E-8CA5-4022-BDD5-8F7D24F30887}" type="presParOf" srcId="{B083A703-4D10-4656-BC24-1C938619D3AD}" destId="{1785807D-9F23-4F7D-9704-5D252778855C}" srcOrd="0" destOrd="0" presId="urn:microsoft.com/office/officeart/2005/8/layout/orgChart1"/>
    <dgm:cxn modelId="{0BD2B1B2-33AF-421E-9F91-6BD1ED606713}" type="presParOf" srcId="{B083A703-4D10-4656-BC24-1C938619D3AD}" destId="{CE1D6D5A-6A0F-464B-A707-4A642DBA0281}" srcOrd="1" destOrd="0" presId="urn:microsoft.com/office/officeart/2005/8/layout/orgChart1"/>
    <dgm:cxn modelId="{62957045-5243-450A-9E12-694B1374D555}" type="presParOf" srcId="{BA8C8085-368B-45C3-8B8B-128C87055749}" destId="{D06C0B47-6B99-4B21-AE15-2BE32371248D}" srcOrd="1" destOrd="0" presId="urn:microsoft.com/office/officeart/2005/8/layout/orgChart1"/>
    <dgm:cxn modelId="{CB7B1C53-5F66-4576-8597-6F5B770C2061}" type="presParOf" srcId="{BA8C8085-368B-45C3-8B8B-128C87055749}" destId="{D85D2DB6-01D0-42E4-A154-568F6FAC51F7}" srcOrd="2" destOrd="0" presId="urn:microsoft.com/office/officeart/2005/8/layout/orgChart1"/>
    <dgm:cxn modelId="{932998D6-6E62-4DCE-9977-686FA873EFD4}" type="presParOf" srcId="{20DAACA3-2EF4-4E0E-AF09-67A8D70CBAE1}" destId="{7E308D01-4AF4-488A-B1AC-0058521795F3}" srcOrd="6" destOrd="0" presId="urn:microsoft.com/office/officeart/2005/8/layout/orgChart1"/>
    <dgm:cxn modelId="{B25943E2-BB05-437E-BB2C-75CA588AB548}" type="presParOf" srcId="{20DAACA3-2EF4-4E0E-AF09-67A8D70CBAE1}" destId="{A138AB48-20BB-4484-9DC4-44BCF1E2F734}" srcOrd="7" destOrd="0" presId="urn:microsoft.com/office/officeart/2005/8/layout/orgChart1"/>
    <dgm:cxn modelId="{C23A0578-57D6-4B58-86BB-5888F46CA690}" type="presParOf" srcId="{A138AB48-20BB-4484-9DC4-44BCF1E2F734}" destId="{6DEF73BE-9117-4560-9835-0A0E3DE36199}" srcOrd="0" destOrd="0" presId="urn:microsoft.com/office/officeart/2005/8/layout/orgChart1"/>
    <dgm:cxn modelId="{7F6E79FE-A9C7-4FD5-BB1C-32FF3F0467C7}" type="presParOf" srcId="{6DEF73BE-9117-4560-9835-0A0E3DE36199}" destId="{A69F7D03-A6D8-4271-B8B3-CD087C28BC13}" srcOrd="0" destOrd="0" presId="urn:microsoft.com/office/officeart/2005/8/layout/orgChart1"/>
    <dgm:cxn modelId="{A0D0A40B-8011-49F7-9AE2-B538C655453F}" type="presParOf" srcId="{6DEF73BE-9117-4560-9835-0A0E3DE36199}" destId="{9E2294B6-D11B-4612-8F89-6B51520580D2}" srcOrd="1" destOrd="0" presId="urn:microsoft.com/office/officeart/2005/8/layout/orgChart1"/>
    <dgm:cxn modelId="{B6DF9C48-1A24-4214-B5AE-E3064434C908}" type="presParOf" srcId="{A138AB48-20BB-4484-9DC4-44BCF1E2F734}" destId="{57F5A1F5-524D-4C6B-8227-B379C03A550E}" srcOrd="1" destOrd="0" presId="urn:microsoft.com/office/officeart/2005/8/layout/orgChart1"/>
    <dgm:cxn modelId="{66C604FE-DFB1-4549-9991-83DC0C15F55D}" type="presParOf" srcId="{A138AB48-20BB-4484-9DC4-44BCF1E2F734}" destId="{027DDD8A-8265-452B-BEC1-AE9EF34A90A0}" srcOrd="2" destOrd="0" presId="urn:microsoft.com/office/officeart/2005/8/layout/orgChart1"/>
    <dgm:cxn modelId="{176921F6-D16D-4FCF-BADF-6548D749242D}" type="presParOf" srcId="{20DAACA3-2EF4-4E0E-AF09-67A8D70CBAE1}" destId="{FCA12FC2-E489-483B-9956-8E637C7ABDAF}" srcOrd="8" destOrd="0" presId="urn:microsoft.com/office/officeart/2005/8/layout/orgChart1"/>
    <dgm:cxn modelId="{F3D56848-87EB-4D7A-9C3B-273B62FD0EF8}" type="presParOf" srcId="{20DAACA3-2EF4-4E0E-AF09-67A8D70CBAE1}" destId="{1866E14E-15D7-4967-890C-CA2BA8D63238}" srcOrd="9" destOrd="0" presId="urn:microsoft.com/office/officeart/2005/8/layout/orgChart1"/>
    <dgm:cxn modelId="{1D6A6A08-0938-4982-8293-54BDD40A6D3D}" type="presParOf" srcId="{1866E14E-15D7-4967-890C-CA2BA8D63238}" destId="{5F682A3E-F58E-42EB-95B3-E665A620D576}" srcOrd="0" destOrd="0" presId="urn:microsoft.com/office/officeart/2005/8/layout/orgChart1"/>
    <dgm:cxn modelId="{89E98BF5-6C7B-423D-B42D-4609067D5148}" type="presParOf" srcId="{5F682A3E-F58E-42EB-95B3-E665A620D576}" destId="{4978AA24-294C-41E7-9F21-C2C000674C76}" srcOrd="0" destOrd="0" presId="urn:microsoft.com/office/officeart/2005/8/layout/orgChart1"/>
    <dgm:cxn modelId="{F6C8510C-388D-4B5E-9733-E1CF007029FE}" type="presParOf" srcId="{5F682A3E-F58E-42EB-95B3-E665A620D576}" destId="{48E4837D-9D8C-4BC1-BA56-EEAA701B020E}" srcOrd="1" destOrd="0" presId="urn:microsoft.com/office/officeart/2005/8/layout/orgChart1"/>
    <dgm:cxn modelId="{1E4A8496-5EE4-4479-89D0-7BAA7BF6A07C}" type="presParOf" srcId="{1866E14E-15D7-4967-890C-CA2BA8D63238}" destId="{F99750F0-D170-4312-899E-1A12DD55ED09}" srcOrd="1" destOrd="0" presId="urn:microsoft.com/office/officeart/2005/8/layout/orgChart1"/>
    <dgm:cxn modelId="{5113FAA6-A53B-479A-9A2A-70A49E71FA4A}" type="presParOf" srcId="{1866E14E-15D7-4967-890C-CA2BA8D63238}" destId="{92CC542D-BB37-40E2-90C2-E244CF2C410A}" srcOrd="2" destOrd="0" presId="urn:microsoft.com/office/officeart/2005/8/layout/orgChart1"/>
    <dgm:cxn modelId="{20BC2279-2D0A-49B6-AEB4-847120B348F4}" type="presParOf" srcId="{20DAACA3-2EF4-4E0E-AF09-67A8D70CBAE1}" destId="{F524E17B-CB7B-4E9A-ABD5-B095E8AD8E2F}" srcOrd="10" destOrd="0" presId="urn:microsoft.com/office/officeart/2005/8/layout/orgChart1"/>
    <dgm:cxn modelId="{CB4A23F5-DC80-4E97-B7E9-DB7E53783584}" type="presParOf" srcId="{20DAACA3-2EF4-4E0E-AF09-67A8D70CBAE1}" destId="{308EDA21-57F2-41A2-B8E8-80CAAEC5E16D}" srcOrd="11" destOrd="0" presId="urn:microsoft.com/office/officeart/2005/8/layout/orgChart1"/>
    <dgm:cxn modelId="{A3A7A733-0A27-46E7-8F9C-DF1E8E938B4A}" type="presParOf" srcId="{308EDA21-57F2-41A2-B8E8-80CAAEC5E16D}" destId="{07484FD9-DBF9-43F8-A69B-E9A8FFB5EB50}" srcOrd="0" destOrd="0" presId="urn:microsoft.com/office/officeart/2005/8/layout/orgChart1"/>
    <dgm:cxn modelId="{4E7F63ED-E778-4EB4-9F92-C16526F30F31}" type="presParOf" srcId="{07484FD9-DBF9-43F8-A69B-E9A8FFB5EB50}" destId="{3A3379EF-7E88-44A1-83F7-F2A6229DD6CD}" srcOrd="0" destOrd="0" presId="urn:microsoft.com/office/officeart/2005/8/layout/orgChart1"/>
    <dgm:cxn modelId="{88D51B2C-96DE-47F4-9C10-F1543EF3464D}" type="presParOf" srcId="{07484FD9-DBF9-43F8-A69B-E9A8FFB5EB50}" destId="{67CAA552-2DBA-42A4-B468-55FF8328A95E}" srcOrd="1" destOrd="0" presId="urn:microsoft.com/office/officeart/2005/8/layout/orgChart1"/>
    <dgm:cxn modelId="{E34C6823-C918-4E0D-8D8E-3C94D4233C9A}" type="presParOf" srcId="{308EDA21-57F2-41A2-B8E8-80CAAEC5E16D}" destId="{CB035365-9FF8-4321-A822-B550B7AA6B7E}" srcOrd="1" destOrd="0" presId="urn:microsoft.com/office/officeart/2005/8/layout/orgChart1"/>
    <dgm:cxn modelId="{88A7FC0C-BBDA-4B7F-BA2D-92CD65FE6A9E}" type="presParOf" srcId="{308EDA21-57F2-41A2-B8E8-80CAAEC5E16D}" destId="{BE16C141-6BEC-4135-9615-291B1BFCE1D6}" srcOrd="2" destOrd="0" presId="urn:microsoft.com/office/officeart/2005/8/layout/orgChart1"/>
    <dgm:cxn modelId="{50363A26-EC15-4A1C-99EC-562E649BA92D}" type="presParOf" srcId="{7DAB1F30-6224-4D8F-B6B2-BA7CDB892F7B}" destId="{F09AEC4F-3871-41D9-9F10-D86DE2D6D9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4E17B-CB7B-4E9A-ABD5-B095E8AD8E2F}">
      <dsp:nvSpPr>
        <dsp:cNvPr id="0" name=""/>
        <dsp:cNvSpPr/>
      </dsp:nvSpPr>
      <dsp:spPr>
        <a:xfrm>
          <a:off x="3796066" y="451324"/>
          <a:ext cx="2722890" cy="189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3"/>
              </a:lnTo>
              <a:lnTo>
                <a:pt x="2722890" y="94513"/>
              </a:lnTo>
              <a:lnTo>
                <a:pt x="2722890" y="18902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12FC2-E489-483B-9956-8E637C7ABDAF}">
      <dsp:nvSpPr>
        <dsp:cNvPr id="0" name=""/>
        <dsp:cNvSpPr/>
      </dsp:nvSpPr>
      <dsp:spPr>
        <a:xfrm>
          <a:off x="3796066" y="451324"/>
          <a:ext cx="1633734" cy="189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3"/>
              </a:lnTo>
              <a:lnTo>
                <a:pt x="1633734" y="94513"/>
              </a:lnTo>
              <a:lnTo>
                <a:pt x="1633734" y="18902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08D01-4AF4-488A-B1AC-0058521795F3}">
      <dsp:nvSpPr>
        <dsp:cNvPr id="0" name=""/>
        <dsp:cNvSpPr/>
      </dsp:nvSpPr>
      <dsp:spPr>
        <a:xfrm>
          <a:off x="3796066" y="451324"/>
          <a:ext cx="544578" cy="189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3"/>
              </a:lnTo>
              <a:lnTo>
                <a:pt x="544578" y="94513"/>
              </a:lnTo>
              <a:lnTo>
                <a:pt x="544578" y="18902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0E240-8289-4EA7-89C0-2A3BAAD79DB3}">
      <dsp:nvSpPr>
        <dsp:cNvPr id="0" name=""/>
        <dsp:cNvSpPr/>
      </dsp:nvSpPr>
      <dsp:spPr>
        <a:xfrm>
          <a:off x="3251487" y="451324"/>
          <a:ext cx="544578" cy="189027"/>
        </a:xfrm>
        <a:custGeom>
          <a:avLst/>
          <a:gdLst/>
          <a:ahLst/>
          <a:cxnLst/>
          <a:rect l="0" t="0" r="0" b="0"/>
          <a:pathLst>
            <a:path>
              <a:moveTo>
                <a:pt x="544578" y="0"/>
              </a:moveTo>
              <a:lnTo>
                <a:pt x="544578" y="94513"/>
              </a:lnTo>
              <a:lnTo>
                <a:pt x="0" y="94513"/>
              </a:lnTo>
              <a:lnTo>
                <a:pt x="0" y="18902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DF159-6721-4CB0-A5F2-38DF10F729FF}">
      <dsp:nvSpPr>
        <dsp:cNvPr id="0" name=""/>
        <dsp:cNvSpPr/>
      </dsp:nvSpPr>
      <dsp:spPr>
        <a:xfrm>
          <a:off x="1795213" y="1086883"/>
          <a:ext cx="142085" cy="1695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775"/>
              </a:lnTo>
              <a:lnTo>
                <a:pt x="142085" y="1695775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3764F-E916-4107-BDD6-3047ABAF9A3D}">
      <dsp:nvSpPr>
        <dsp:cNvPr id="0" name=""/>
        <dsp:cNvSpPr/>
      </dsp:nvSpPr>
      <dsp:spPr>
        <a:xfrm>
          <a:off x="1795213" y="1086883"/>
          <a:ext cx="142085" cy="1056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684"/>
              </a:lnTo>
              <a:lnTo>
                <a:pt x="142085" y="1056684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6C16F-316D-4F8F-A023-7291A031EA1D}">
      <dsp:nvSpPr>
        <dsp:cNvPr id="0" name=""/>
        <dsp:cNvSpPr/>
      </dsp:nvSpPr>
      <dsp:spPr>
        <a:xfrm>
          <a:off x="1795213" y="1086883"/>
          <a:ext cx="142085" cy="417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592"/>
              </a:lnTo>
              <a:lnTo>
                <a:pt x="142085" y="41759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005A9-72E3-453D-A8A2-9DF3EC2CB2CF}">
      <dsp:nvSpPr>
        <dsp:cNvPr id="0" name=""/>
        <dsp:cNvSpPr/>
      </dsp:nvSpPr>
      <dsp:spPr>
        <a:xfrm>
          <a:off x="2155265" y="451324"/>
          <a:ext cx="1640800" cy="185494"/>
        </a:xfrm>
        <a:custGeom>
          <a:avLst/>
          <a:gdLst/>
          <a:ahLst/>
          <a:cxnLst/>
          <a:rect l="0" t="0" r="0" b="0"/>
          <a:pathLst>
            <a:path>
              <a:moveTo>
                <a:pt x="1640800" y="0"/>
              </a:moveTo>
              <a:lnTo>
                <a:pt x="1640800" y="90980"/>
              </a:lnTo>
              <a:lnTo>
                <a:pt x="0" y="90980"/>
              </a:lnTo>
              <a:lnTo>
                <a:pt x="0" y="185494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10E16-9D6A-4A94-97FC-DF3B0C421C4D}">
      <dsp:nvSpPr>
        <dsp:cNvPr id="0" name=""/>
        <dsp:cNvSpPr/>
      </dsp:nvSpPr>
      <dsp:spPr>
        <a:xfrm>
          <a:off x="713123" y="1090416"/>
          <a:ext cx="135019" cy="1692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2242"/>
              </a:lnTo>
              <a:lnTo>
                <a:pt x="135019" y="169224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192EC-0C64-4E2D-A8B0-A3C6FBEE1FD1}">
      <dsp:nvSpPr>
        <dsp:cNvPr id="0" name=""/>
        <dsp:cNvSpPr/>
      </dsp:nvSpPr>
      <dsp:spPr>
        <a:xfrm>
          <a:off x="713123" y="1090416"/>
          <a:ext cx="135019" cy="1053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151"/>
              </a:lnTo>
              <a:lnTo>
                <a:pt x="135019" y="105315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A21D5-070D-4C47-A1CD-357EDA4D9FDF}">
      <dsp:nvSpPr>
        <dsp:cNvPr id="0" name=""/>
        <dsp:cNvSpPr/>
      </dsp:nvSpPr>
      <dsp:spPr>
        <a:xfrm>
          <a:off x="713123" y="1090416"/>
          <a:ext cx="135019" cy="414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059"/>
              </a:lnTo>
              <a:lnTo>
                <a:pt x="135019" y="414059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FFF08-17C7-4392-86F6-C7590E82A5FC}">
      <dsp:nvSpPr>
        <dsp:cNvPr id="0" name=""/>
        <dsp:cNvSpPr/>
      </dsp:nvSpPr>
      <dsp:spPr>
        <a:xfrm>
          <a:off x="1073175" y="451324"/>
          <a:ext cx="2722890" cy="189027"/>
        </a:xfrm>
        <a:custGeom>
          <a:avLst/>
          <a:gdLst/>
          <a:ahLst/>
          <a:cxnLst/>
          <a:rect l="0" t="0" r="0" b="0"/>
          <a:pathLst>
            <a:path>
              <a:moveTo>
                <a:pt x="2722890" y="0"/>
              </a:moveTo>
              <a:lnTo>
                <a:pt x="2722890" y="94513"/>
              </a:lnTo>
              <a:lnTo>
                <a:pt x="0" y="94513"/>
              </a:lnTo>
              <a:lnTo>
                <a:pt x="0" y="18902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3EBA2-9446-4AA1-98D5-36CCFF8130F4}">
      <dsp:nvSpPr>
        <dsp:cNvPr id="0" name=""/>
        <dsp:cNvSpPr/>
      </dsp:nvSpPr>
      <dsp:spPr>
        <a:xfrm>
          <a:off x="3346001" y="1260"/>
          <a:ext cx="900129" cy="45006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Tour Mode Choice</a:t>
          </a:r>
        </a:p>
      </dsp:txBody>
      <dsp:txXfrm>
        <a:off x="3346001" y="1260"/>
        <a:ext cx="900129" cy="450064"/>
      </dsp:txXfrm>
    </dsp:sp>
    <dsp:sp modelId="{3827DE60-6D32-499E-AEA9-3D7CCF893316}">
      <dsp:nvSpPr>
        <dsp:cNvPr id="0" name=""/>
        <dsp:cNvSpPr/>
      </dsp:nvSpPr>
      <dsp:spPr>
        <a:xfrm>
          <a:off x="623110" y="640351"/>
          <a:ext cx="900129" cy="450064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Auto</a:t>
          </a:r>
          <a:br>
            <a:rPr lang="en-US" sz="1100" kern="1200" dirty="0"/>
          </a:br>
          <a:r>
            <a:rPr lang="en-US" sz="1100" kern="1200" dirty="0"/>
            <a:t> (privately owned)</a:t>
          </a:r>
        </a:p>
      </dsp:txBody>
      <dsp:txXfrm>
        <a:off x="623110" y="640351"/>
        <a:ext cx="900129" cy="450064"/>
      </dsp:txXfrm>
    </dsp:sp>
    <dsp:sp modelId="{229BD07C-780A-4FAC-877D-7E53583D765D}">
      <dsp:nvSpPr>
        <dsp:cNvPr id="0" name=""/>
        <dsp:cNvSpPr/>
      </dsp:nvSpPr>
      <dsp:spPr>
        <a:xfrm>
          <a:off x="848142" y="1279443"/>
          <a:ext cx="900129" cy="450064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Drive/Ride Alone</a:t>
          </a:r>
        </a:p>
      </dsp:txBody>
      <dsp:txXfrm>
        <a:off x="848142" y="1279443"/>
        <a:ext cx="900129" cy="450064"/>
      </dsp:txXfrm>
    </dsp:sp>
    <dsp:sp modelId="{3DF9E1BD-9C37-45F5-A4DB-604F347EF7A8}">
      <dsp:nvSpPr>
        <dsp:cNvPr id="0" name=""/>
        <dsp:cNvSpPr/>
      </dsp:nvSpPr>
      <dsp:spPr>
        <a:xfrm>
          <a:off x="848142" y="1918535"/>
          <a:ext cx="900129" cy="450064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Shared Ride 2</a:t>
          </a:r>
        </a:p>
      </dsp:txBody>
      <dsp:txXfrm>
        <a:off x="848142" y="1918535"/>
        <a:ext cx="900129" cy="450064"/>
      </dsp:txXfrm>
    </dsp:sp>
    <dsp:sp modelId="{FFB0FCC9-636D-464D-B1E9-9E328DBBC1CD}">
      <dsp:nvSpPr>
        <dsp:cNvPr id="0" name=""/>
        <dsp:cNvSpPr/>
      </dsp:nvSpPr>
      <dsp:spPr>
        <a:xfrm>
          <a:off x="848142" y="2557627"/>
          <a:ext cx="900129" cy="450064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Shared Ride 3+</a:t>
          </a:r>
        </a:p>
      </dsp:txBody>
      <dsp:txXfrm>
        <a:off x="848142" y="2557627"/>
        <a:ext cx="900129" cy="450064"/>
      </dsp:txXfrm>
    </dsp:sp>
    <dsp:sp modelId="{4BABD7AA-4031-4DD2-B368-0036A803B0FC}">
      <dsp:nvSpPr>
        <dsp:cNvPr id="0" name=""/>
        <dsp:cNvSpPr/>
      </dsp:nvSpPr>
      <dsp:spPr>
        <a:xfrm>
          <a:off x="1705200" y="636818"/>
          <a:ext cx="900129" cy="45006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TNC </a:t>
          </a:r>
          <a:br>
            <a:rPr lang="en-US" sz="1100" kern="1200" dirty="0"/>
          </a:br>
          <a:r>
            <a:rPr lang="en-US" sz="1100" kern="1200" dirty="0"/>
            <a:t>(MaaS)</a:t>
          </a:r>
        </a:p>
      </dsp:txBody>
      <dsp:txXfrm>
        <a:off x="1705200" y="636818"/>
        <a:ext cx="900129" cy="450064"/>
      </dsp:txXfrm>
    </dsp:sp>
    <dsp:sp modelId="{D2074635-DF95-4A53-8A79-67B743115888}">
      <dsp:nvSpPr>
        <dsp:cNvPr id="0" name=""/>
        <dsp:cNvSpPr/>
      </dsp:nvSpPr>
      <dsp:spPr>
        <a:xfrm>
          <a:off x="1937299" y="1279443"/>
          <a:ext cx="900129" cy="45006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strike="noStrike" kern="1200" dirty="0"/>
            <a:t>Ride</a:t>
          </a:r>
          <a:r>
            <a:rPr lang="en-US" sz="1100" kern="1200" dirty="0"/>
            <a:t> Alone</a:t>
          </a:r>
        </a:p>
      </dsp:txBody>
      <dsp:txXfrm>
        <a:off x="1937299" y="1279443"/>
        <a:ext cx="900129" cy="450064"/>
      </dsp:txXfrm>
    </dsp:sp>
    <dsp:sp modelId="{9096BFE7-C433-42B8-B8B5-84A8046A2C64}">
      <dsp:nvSpPr>
        <dsp:cNvPr id="0" name=""/>
        <dsp:cNvSpPr/>
      </dsp:nvSpPr>
      <dsp:spPr>
        <a:xfrm>
          <a:off x="1937299" y="1918535"/>
          <a:ext cx="900129" cy="45006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Shared Ride 2</a:t>
          </a:r>
        </a:p>
      </dsp:txBody>
      <dsp:txXfrm>
        <a:off x="1937299" y="1918535"/>
        <a:ext cx="900129" cy="450064"/>
      </dsp:txXfrm>
    </dsp:sp>
    <dsp:sp modelId="{2ED138F5-EC82-4E26-A18D-83FF9A2E8F70}">
      <dsp:nvSpPr>
        <dsp:cNvPr id="0" name=""/>
        <dsp:cNvSpPr/>
      </dsp:nvSpPr>
      <dsp:spPr>
        <a:xfrm>
          <a:off x="1937299" y="2557627"/>
          <a:ext cx="900129" cy="45006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Shared Ride 3+</a:t>
          </a:r>
        </a:p>
      </dsp:txBody>
      <dsp:txXfrm>
        <a:off x="1937299" y="2557627"/>
        <a:ext cx="900129" cy="450064"/>
      </dsp:txXfrm>
    </dsp:sp>
    <dsp:sp modelId="{1785807D-9F23-4F7D-9704-5D252778855C}">
      <dsp:nvSpPr>
        <dsp:cNvPr id="0" name=""/>
        <dsp:cNvSpPr/>
      </dsp:nvSpPr>
      <dsp:spPr>
        <a:xfrm>
          <a:off x="2801423" y="640351"/>
          <a:ext cx="900129" cy="45006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Walk to </a:t>
          </a:r>
          <a:br>
            <a:rPr lang="en-US" sz="1100" kern="1200" dirty="0"/>
          </a:br>
          <a:r>
            <a:rPr lang="en-US" sz="1100" kern="1200" dirty="0"/>
            <a:t>Transit</a:t>
          </a:r>
        </a:p>
      </dsp:txBody>
      <dsp:txXfrm>
        <a:off x="2801423" y="640351"/>
        <a:ext cx="900129" cy="450064"/>
      </dsp:txXfrm>
    </dsp:sp>
    <dsp:sp modelId="{A69F7D03-A6D8-4271-B8B3-CD087C28BC13}">
      <dsp:nvSpPr>
        <dsp:cNvPr id="0" name=""/>
        <dsp:cNvSpPr/>
      </dsp:nvSpPr>
      <dsp:spPr>
        <a:xfrm>
          <a:off x="3890579" y="640351"/>
          <a:ext cx="900129" cy="45006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Drive to Transit</a:t>
          </a:r>
        </a:p>
      </dsp:txBody>
      <dsp:txXfrm>
        <a:off x="3890579" y="640351"/>
        <a:ext cx="900129" cy="450064"/>
      </dsp:txXfrm>
    </dsp:sp>
    <dsp:sp modelId="{4978AA24-294C-41E7-9F21-C2C000674C76}">
      <dsp:nvSpPr>
        <dsp:cNvPr id="0" name=""/>
        <dsp:cNvSpPr/>
      </dsp:nvSpPr>
      <dsp:spPr>
        <a:xfrm>
          <a:off x="4979735" y="640351"/>
          <a:ext cx="900129" cy="45006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Walk</a:t>
          </a:r>
        </a:p>
      </dsp:txBody>
      <dsp:txXfrm>
        <a:off x="4979735" y="640351"/>
        <a:ext cx="900129" cy="450064"/>
      </dsp:txXfrm>
    </dsp:sp>
    <dsp:sp modelId="{3A3379EF-7E88-44A1-83F7-F2A6229DD6CD}">
      <dsp:nvSpPr>
        <dsp:cNvPr id="0" name=""/>
        <dsp:cNvSpPr/>
      </dsp:nvSpPr>
      <dsp:spPr>
        <a:xfrm>
          <a:off x="6068892" y="640351"/>
          <a:ext cx="900129" cy="45006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Bike</a:t>
          </a:r>
        </a:p>
      </dsp:txBody>
      <dsp:txXfrm>
        <a:off x="6068892" y="640351"/>
        <a:ext cx="900129" cy="450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6/1/2019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77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Taxi use, let alone TNC use, was pretty non-existent in 2010 but now have significant impacts on the transportation environment.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Given the low sample size, re-estimation was not an option.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However there was some data in the 2017 NHTS but still low sample size (7 weekday TNC trips for Colorado, 2,400 nationwide).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Used nationwide TNC data and data from other studies to determine characteristics of TNC users and trips.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Overall mode share of 0.28% for Colorado (nationwide was 0.47%).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Inputs – travel times from AV or non-AV skims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90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Behavior-related: Vehicles can be used by multiple people throughout the day</a:t>
            </a:r>
          </a:p>
          <a:p>
            <a:r>
              <a:rPr lang="en-US" dirty="0"/>
              <a:t>For auto sufficiency variables, the AV vehicle equivalency factor is applied to households with vehicles until auto sufficiency is reached, then it has no impact.</a:t>
            </a:r>
          </a:p>
          <a:p>
            <a:r>
              <a:rPr lang="en-US" dirty="0"/>
              <a:t>Not much impact, likely due to auto sufficiency of households throughout Colorado. Mainly takes away from walk/bike trips.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56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Biggest changes in mode shift for school tours, then social/rec</a:t>
            </a:r>
          </a:p>
          <a:p>
            <a:r>
              <a:rPr lang="en-US" dirty="0"/>
              <a:t>Overall mode shift is 1.9% increase in Drive Alone tours.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06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Big reduction in sensitivity to in-vehicle time</a:t>
            </a:r>
          </a:p>
          <a:p>
            <a:endParaRPr lang="en-US" dirty="0"/>
          </a:p>
          <a:p>
            <a:r>
              <a:rPr lang="en-US" sz="1200" dirty="0"/>
              <a:t>Average length of closed tours increases by 15%; similar across all tour purposes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30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Non-closed tours increase by 183%, almost doubled.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Intuitively makes sense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Impacts on other models: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Overall increase in drive alone tours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Increase in number of intermediate stops on tours (0.3% for closed tours, 6.3% for non-closed tours)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Increases in average distance for intermediate stop locations (47% for CTs, 122% for NCTs)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34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0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Colorado’s first statewide model, an ABM.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was based on the DRCOG ABM structure and estimated using 2010 survey data.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Unique modeling of closed/non-closed tours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Taxi use, let alone TNC use, was pretty non-existent in 2010.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CAV’s, of course, were a pipe dream.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But, now, these mode options are important for planning purposes…even though not a lot is known yet about how people will respond.</a:t>
            </a:r>
          </a:p>
          <a:p>
            <a:pPr marL="228600" indent="-228600">
              <a:buAutoNum type="arabicParenR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54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b="1" dirty="0"/>
              <a:t>We are assuming new vehicle technology (AVs) would result in the following:</a:t>
            </a: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Capable of operating without a driver</a:t>
            </a:r>
          </a:p>
          <a:p>
            <a:endParaRPr lang="en-US" sz="2000" dirty="0"/>
          </a:p>
          <a:p>
            <a:r>
              <a:rPr lang="en-US" sz="2000" b="1" dirty="0"/>
              <a:t>Better ride experience </a:t>
            </a:r>
            <a:r>
              <a:rPr lang="en-US" sz="2000" b="0" dirty="0"/>
              <a:t>(can safely eat, sleep, text, work, </a:t>
            </a:r>
            <a:r>
              <a:rPr lang="en-US" sz="2000" b="0" dirty="0" err="1"/>
              <a:t>etc</a:t>
            </a:r>
            <a:r>
              <a:rPr lang="en-US" sz="2000" b="0" dirty="0"/>
              <a:t>)</a:t>
            </a:r>
          </a:p>
          <a:p>
            <a:r>
              <a:rPr lang="en-US" sz="1850" b="1" dirty="0"/>
              <a:t>Vehicles can be sent home </a:t>
            </a:r>
            <a:r>
              <a:rPr lang="en-US" sz="1850" dirty="0"/>
              <a:t>to make trips for other household members while the first “driver” is at an activity </a:t>
            </a:r>
            <a:r>
              <a:rPr lang="en-US" sz="1800" dirty="0"/>
              <a:t> </a:t>
            </a:r>
          </a:p>
          <a:p>
            <a:r>
              <a:rPr lang="en-US" sz="1850" dirty="0"/>
              <a:t>More options for </a:t>
            </a:r>
            <a:r>
              <a:rPr lang="en-US" sz="1850" b="1" dirty="0"/>
              <a:t>mobility-limited populations </a:t>
            </a:r>
            <a:r>
              <a:rPr lang="en-US" sz="1850" dirty="0"/>
              <a:t>(older and younger persons) </a:t>
            </a:r>
          </a:p>
          <a:p>
            <a:r>
              <a:rPr lang="en-US" sz="2000" dirty="0"/>
              <a:t>Increased </a:t>
            </a:r>
            <a:r>
              <a:rPr lang="en-US" sz="2000" b="1" dirty="0"/>
              <a:t>effective roadway capacity </a:t>
            </a:r>
            <a:r>
              <a:rPr lang="en-US" sz="2000" dirty="0"/>
              <a:t>-&gt; translates in ABM to potential changes in </a:t>
            </a:r>
            <a:r>
              <a:rPr lang="en-US" sz="2000" b="1" dirty="0"/>
              <a:t>roadway capacity / </a:t>
            </a:r>
            <a:r>
              <a:rPr lang="en-US" sz="2000" b="1" dirty="0" err="1"/>
              <a:t>freeflow</a:t>
            </a:r>
            <a:r>
              <a:rPr lang="en-US" sz="2000" b="1" dirty="0"/>
              <a:t> speeds</a:t>
            </a:r>
            <a:r>
              <a:rPr lang="en-US" sz="2000" dirty="0"/>
              <a:t>; furthermore, added </a:t>
            </a:r>
            <a:r>
              <a:rPr lang="en-US" sz="2000" b="1" dirty="0"/>
              <a:t>AV-only facility type </a:t>
            </a:r>
            <a:r>
              <a:rPr lang="en-US" sz="2000" dirty="0"/>
              <a:t>to test impacts of AV-only dedicated guideway</a:t>
            </a:r>
          </a:p>
          <a:p>
            <a:endParaRPr lang="en-US" dirty="0"/>
          </a:p>
          <a:p>
            <a:r>
              <a:rPr lang="en-US" dirty="0"/>
              <a:t>Now we consider how these things might impact how we travel….and how can those things be incorporated in an ABM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5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1850" dirty="0"/>
              <a:t>AVs can be privately-owned or Mobility-as-a-Service (Maas)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r>
              <a:rPr lang="en-US" dirty="0"/>
              <a:t>For CAV Household Simulation:</a:t>
            </a:r>
          </a:p>
          <a:p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Identifies households with AVs </a:t>
            </a:r>
            <a:r>
              <a:rPr lang="en-US" u="sng" dirty="0"/>
              <a:t>if</a:t>
            </a:r>
            <a:r>
              <a:rPr lang="en-US" i="1" u="none" dirty="0"/>
              <a:t> </a:t>
            </a:r>
            <a:r>
              <a:rPr lang="en-US" i="0" u="none" dirty="0"/>
              <a:t>auto availability model forecasts 1+ autos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u="none" dirty="0"/>
              <a:t>All or nothing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u="none" dirty="0"/>
              <a:t>Monte Carlo simulation to match assumed AV adoption rates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i="0" u="none" dirty="0"/>
              <a:t>by households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i="0" u="none" dirty="0"/>
              <a:t>by area type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u="none" dirty="0"/>
              <a:t>Not a choice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Based on available literature on technology adoption and information about households in the synthetic population, we decided that the likelihood of a household owning an AV would vary by income, household type, and age.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4D5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Relative probabilities for these categories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E4D5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Sampling rates are these probabilities scaled to achieve target adoption rates by area type that input into the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3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AVs will not affect a persons’ workplace or school location choice</a:t>
            </a:r>
          </a:p>
          <a:p>
            <a:endParaRPr lang="en-US" sz="1850" b="1" dirty="0"/>
          </a:p>
          <a:p>
            <a:r>
              <a:rPr lang="en-US" sz="1850" b="1" dirty="0"/>
              <a:t>Vehicles can be sent home </a:t>
            </a:r>
            <a:r>
              <a:rPr lang="en-US" sz="1850" dirty="0"/>
              <a:t>to make trips for other household members while the first “driver” is at an activity </a:t>
            </a:r>
            <a:r>
              <a:rPr lang="en-US" sz="1800" dirty="0"/>
              <a:t> -&gt; translates in ABM to </a:t>
            </a:r>
            <a:r>
              <a:rPr lang="en-US" sz="1800" b="1" dirty="0"/>
              <a:t>AV vehicle equivalency factor</a:t>
            </a: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2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More options for </a:t>
            </a:r>
            <a:r>
              <a:rPr lang="en-US" sz="2400" b="1" dirty="0"/>
              <a:t>mobility-limited populations </a:t>
            </a:r>
            <a:r>
              <a:rPr lang="en-US" sz="2400" dirty="0"/>
              <a:t>(older and younger persons) </a:t>
            </a:r>
            <a:r>
              <a:rPr lang="en-US" sz="2000" dirty="0"/>
              <a:t>-&gt; translates in ABM to changes in daily activity patterns, </a:t>
            </a:r>
            <a:r>
              <a:rPr lang="en-US" sz="2000" b="1" dirty="0"/>
              <a:t>age has less significance </a:t>
            </a:r>
            <a:r>
              <a:rPr lang="en-US" sz="2000" dirty="0"/>
              <a:t>and </a:t>
            </a:r>
            <a:r>
              <a:rPr lang="en-US" sz="2000" b="1" dirty="0"/>
              <a:t>fewer escorting trips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78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Better ride experience </a:t>
            </a:r>
            <a:r>
              <a:rPr lang="en-US" sz="1800" b="0" dirty="0"/>
              <a:t>(can safely eat, sleep, text, work, </a:t>
            </a:r>
            <a:r>
              <a:rPr lang="en-US" sz="1800" b="0" dirty="0" err="1"/>
              <a:t>etc</a:t>
            </a:r>
            <a:r>
              <a:rPr lang="en-US" sz="1800" b="0" dirty="0"/>
              <a:t>)</a:t>
            </a:r>
            <a:r>
              <a:rPr lang="en-US" sz="1800" b="1" dirty="0"/>
              <a:t> </a:t>
            </a:r>
            <a:r>
              <a:rPr lang="en-US" sz="1800" dirty="0"/>
              <a:t>-&gt; translates in ABM to </a:t>
            </a:r>
            <a:r>
              <a:rPr lang="en-US" sz="1800" b="1" dirty="0"/>
              <a:t>decreased sensitivity to in-vehicle time </a:t>
            </a:r>
            <a:r>
              <a:rPr lang="en-US" sz="1800" dirty="0"/>
              <a:t>and distance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11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TNCs/</a:t>
            </a:r>
            <a:r>
              <a:rPr lang="en-US" sz="1800" dirty="0" err="1"/>
              <a:t>MaaS</a:t>
            </a:r>
            <a:r>
              <a:rPr lang="en-US" sz="1800" dirty="0"/>
              <a:t> are all AV (or none)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27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Increased </a:t>
            </a:r>
            <a:r>
              <a:rPr lang="en-US" sz="1800" b="1" dirty="0"/>
              <a:t>effective roadway capacity </a:t>
            </a:r>
            <a:r>
              <a:rPr lang="en-US" sz="1800" dirty="0"/>
              <a:t>-&gt; translates in ABM to potential changes in </a:t>
            </a:r>
            <a:r>
              <a:rPr lang="en-US" sz="1800" b="1" dirty="0"/>
              <a:t>roadway capacity / </a:t>
            </a:r>
            <a:r>
              <a:rPr lang="en-US" sz="1800" b="1" dirty="0" err="1"/>
              <a:t>freeflow</a:t>
            </a:r>
            <a:r>
              <a:rPr lang="en-US" sz="1800" b="1" dirty="0"/>
              <a:t> speeds</a:t>
            </a:r>
            <a:r>
              <a:rPr lang="en-US" sz="1800" dirty="0"/>
              <a:t>; furthermore, added </a:t>
            </a:r>
            <a:r>
              <a:rPr lang="en-US" sz="1800" b="1" dirty="0"/>
              <a:t>AV-only facility type </a:t>
            </a:r>
            <a:r>
              <a:rPr lang="en-US" sz="1800" dirty="0"/>
              <a:t>to test impacts of AV-only dedicated guideway.</a:t>
            </a:r>
          </a:p>
          <a:p>
            <a:endParaRPr lang="en-US" sz="1800" dirty="0"/>
          </a:p>
          <a:p>
            <a:r>
              <a:rPr lang="en-US" sz="1800" dirty="0"/>
              <a:t>These elements were then implemented in a flexible way, meaning all of these new functionalities can vary as we learn more about AVs and expected travel response. </a:t>
            </a:r>
          </a:p>
          <a:p>
            <a:endParaRPr lang="en-US" sz="1800" dirty="0"/>
          </a:p>
          <a:p>
            <a:r>
              <a:rPr lang="en-US" sz="1800" dirty="0"/>
              <a:t>To provide some more details about some of these new elements…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4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0060" y="209518"/>
            <a:ext cx="7293571" cy="2161151"/>
          </a:xfrm>
        </p:spPr>
        <p:txBody>
          <a:bodyPr/>
          <a:lstStyle>
            <a:lvl1pPr algn="r">
              <a:defRPr sz="3300" b="0">
                <a:solidFill>
                  <a:srgbClr val="3E4D5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1110" y="2563143"/>
            <a:ext cx="10712521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5625"/>
              </a:spcAft>
            </a:pPr>
            <a:r>
              <a:rPr lang="en-US" sz="1600" i="1" dirty="0">
                <a:solidFill>
                  <a:srgbClr val="3E4D54"/>
                </a:solidFill>
                <a:latin typeface="Arial Narrow"/>
              </a:rPr>
              <a:t>presented to</a:t>
            </a:r>
          </a:p>
          <a:p>
            <a:pPr algn="l"/>
            <a:r>
              <a:rPr lang="en-US" sz="1600" i="1" dirty="0">
                <a:solidFill>
                  <a:srgbClr val="3E4D54"/>
                </a:solidFill>
                <a:latin typeface="Arial Narrow"/>
              </a:rPr>
              <a:t>presented by</a:t>
            </a:r>
          </a:p>
          <a:p>
            <a:pPr algn="l"/>
            <a:endParaRPr lang="en-US" sz="2000" dirty="0">
              <a:solidFill>
                <a:srgbClr val="3E4D54"/>
              </a:solidFill>
              <a:latin typeface="Arial Narrow"/>
            </a:endParaRPr>
          </a:p>
          <a:p>
            <a:pPr algn="l"/>
            <a:endParaRPr lang="en-US" sz="2000" dirty="0">
              <a:solidFill>
                <a:srgbClr val="3E4D54"/>
              </a:solidFill>
              <a:latin typeface="Arial Narrow"/>
            </a:endParaRPr>
          </a:p>
          <a:p>
            <a:pPr algn="l"/>
            <a:endParaRPr lang="en-US" sz="2000" dirty="0">
              <a:solidFill>
                <a:srgbClr val="3E4D54"/>
              </a:solidFill>
              <a:latin typeface="Arial Narrow"/>
            </a:endParaRPr>
          </a:p>
          <a:p>
            <a:pPr algn="l"/>
            <a:endParaRPr lang="en-US" sz="2000" dirty="0">
              <a:solidFill>
                <a:srgbClr val="3E4D54"/>
              </a:solidFill>
              <a:latin typeface="Arial Narrow"/>
            </a:endParaRPr>
          </a:p>
          <a:p>
            <a:pPr algn="l"/>
            <a:endParaRPr lang="en-US" sz="2000" dirty="0">
              <a:solidFill>
                <a:srgbClr val="3E4D54"/>
              </a:solidFill>
              <a:latin typeface="Arial Narrow"/>
            </a:endParaRPr>
          </a:p>
          <a:p>
            <a:pPr algn="l"/>
            <a:endParaRPr lang="en-US" sz="2000" dirty="0">
              <a:solidFill>
                <a:srgbClr val="3E4D54"/>
              </a:solidFill>
              <a:latin typeface="Arial Narrow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24341" y="3053447"/>
            <a:ext cx="7337115" cy="470931"/>
          </a:xfrm>
        </p:spPr>
        <p:txBody>
          <a:bodyPr>
            <a:normAutofit/>
          </a:bodyPr>
          <a:lstStyle>
            <a:lvl1pPr algn="l">
              <a:buFontTx/>
              <a:buNone/>
              <a:defRPr sz="1800">
                <a:solidFill>
                  <a:srgbClr val="3E4D54"/>
                </a:solidFill>
                <a:latin typeface="+mj-lt"/>
              </a:defRPr>
            </a:lvl1pPr>
          </a:lstStyle>
          <a:p>
            <a:pPr lvl="0"/>
            <a:r>
              <a:rPr lang="en-US" sz="1800" dirty="0"/>
              <a:t>Client Name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5918" y="6425748"/>
            <a:ext cx="2476500" cy="377825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rgbClr val="3E4D5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11110" y="4027359"/>
            <a:ext cx="3405717" cy="989096"/>
          </a:xfrm>
        </p:spPr>
        <p:txBody>
          <a:bodyPr>
            <a:noAutofit/>
          </a:bodyPr>
          <a:lstStyle>
            <a:lvl1pPr algn="l">
              <a:buFontTx/>
              <a:buNone/>
              <a:defRPr sz="1200" baseline="0">
                <a:solidFill>
                  <a:srgbClr val="3E4D5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Presenters Name(s)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03" y="5016455"/>
            <a:ext cx="3264408" cy="15995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219456" cy="6866627"/>
            <a:chOff x="211639" y="0"/>
            <a:chExt cx="214604" cy="6866627"/>
          </a:xfrm>
        </p:grpSpPr>
        <p:sp>
          <p:nvSpPr>
            <p:cNvPr id="18" name="Rectangle 17"/>
            <p:cNvSpPr/>
            <p:nvPr/>
          </p:nvSpPr>
          <p:spPr>
            <a:xfrm>
              <a:off x="211639" y="0"/>
              <a:ext cx="214604" cy="1797603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1639" y="1797603"/>
              <a:ext cx="214604" cy="1635711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1639" y="3433314"/>
              <a:ext cx="214604" cy="1650876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1639" y="5084190"/>
              <a:ext cx="214604" cy="178243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54832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2" y="1480456"/>
            <a:ext cx="10995569" cy="2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774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2" y="1480456"/>
            <a:ext cx="10995569" cy="2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7578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808" y="6490356"/>
            <a:ext cx="885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2" y="1480456"/>
            <a:ext cx="10995569" cy="2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57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6956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7557"/>
            <a:ext cx="10363200" cy="3883376"/>
          </a:xfrm>
        </p:spPr>
        <p:txBody>
          <a:bodyPr anchor="ctr" anchorCtr="0"/>
          <a:lstStyle>
            <a:lvl1pPr algn="ctr">
              <a:defRPr sz="27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5871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0384" y="1567543"/>
            <a:ext cx="1038341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prstClr val="black"/>
                </a:solidFill>
              </a:rPr>
              <a:t>Included in this template are 4 layouts.</a:t>
            </a:r>
          </a:p>
          <a:p>
            <a:pPr algn="ctr"/>
            <a:endParaRPr lang="en-US" sz="2100" dirty="0">
              <a:solidFill>
                <a:prstClr val="black"/>
              </a:solidFill>
            </a:endParaRPr>
          </a:p>
          <a:p>
            <a:pPr algn="ctr"/>
            <a:r>
              <a:rPr lang="en-US" sz="2100" dirty="0">
                <a:solidFill>
                  <a:prstClr val="black"/>
                </a:solidFill>
              </a:rPr>
              <a:t>To begin, select the desired look from the “Layouts” drop down next to the “New Slide” drop down.   </a:t>
            </a:r>
          </a:p>
          <a:p>
            <a:pPr algn="ctr"/>
            <a:endParaRPr lang="en-US" sz="2100" dirty="0">
              <a:solidFill>
                <a:prstClr val="black"/>
              </a:solidFill>
            </a:endParaRPr>
          </a:p>
          <a:p>
            <a:pPr algn="ctr"/>
            <a:r>
              <a:rPr lang="en-US" sz="2100" dirty="0">
                <a:solidFill>
                  <a:prstClr val="black"/>
                </a:solidFill>
              </a:rPr>
              <a:t>Each design is intended to be used independently, do not mix and match from the different looks.</a:t>
            </a:r>
          </a:p>
        </p:txBody>
      </p:sp>
    </p:spTree>
    <p:extLst>
      <p:ext uri="{BB962C8B-B14F-4D97-AF65-F5344CB8AC3E}">
        <p14:creationId xmlns:p14="http://schemas.microsoft.com/office/powerpoint/2010/main" val="393390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-5778"/>
            <a:ext cx="10972800" cy="14535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7029"/>
            <a:ext cx="10972800" cy="4319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808" y="6490356"/>
            <a:ext cx="885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219456" cy="6866627"/>
            <a:chOff x="211639" y="0"/>
            <a:chExt cx="214604" cy="6866627"/>
          </a:xfrm>
        </p:grpSpPr>
        <p:sp>
          <p:nvSpPr>
            <p:cNvPr id="5" name="Rectangle 4"/>
            <p:cNvSpPr/>
            <p:nvPr/>
          </p:nvSpPr>
          <p:spPr>
            <a:xfrm>
              <a:off x="211639" y="0"/>
              <a:ext cx="214604" cy="1797603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1639" y="1797603"/>
              <a:ext cx="214604" cy="1635711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1639" y="3433314"/>
              <a:ext cx="214604" cy="1650876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1639" y="5084190"/>
              <a:ext cx="214604" cy="178243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95" y="6339015"/>
            <a:ext cx="2374397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7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lvl1pPr algn="r" defTabSz="685800" rtl="0" eaLnBrk="1" latinLnBrk="0" hangingPunct="1">
        <a:spcBef>
          <a:spcPct val="0"/>
        </a:spcBef>
        <a:buNone/>
        <a:defRPr sz="3000" b="0" i="1" u="none" kern="1200">
          <a:solidFill>
            <a:srgbClr val="3E4D54"/>
          </a:solidFill>
          <a:latin typeface="+mn-lt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ts val="1800"/>
        </a:spcBef>
        <a:buFontTx/>
        <a:buBlip>
          <a:blip r:embed="rId10"/>
        </a:buBlip>
        <a:defRPr sz="1800" b="0" kern="1200">
          <a:solidFill>
            <a:srgbClr val="3E4D54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6"/>
        </a:buClr>
        <a:buFont typeface="Arial" pitchFamily="34" charset="0"/>
        <a:buChar char="»"/>
        <a:defRPr sz="1650" b="0" i="0" u="none" kern="1200">
          <a:solidFill>
            <a:srgbClr val="3E4D54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ts val="450"/>
        </a:spcBef>
        <a:buFont typeface="Arial" pitchFamily="34" charset="0"/>
        <a:buChar char="–"/>
        <a:defRPr sz="1650" b="0" kern="1200">
          <a:solidFill>
            <a:srgbClr val="3E4D54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b="0" kern="1200">
          <a:solidFill>
            <a:srgbClr val="3E4D54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ts val="450"/>
        </a:spcBef>
        <a:buFont typeface="Wingdings" pitchFamily="2" charset="2"/>
        <a:buChar char="§"/>
        <a:defRPr sz="1350" b="0" kern="1200">
          <a:solidFill>
            <a:srgbClr val="3E4D54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108-2971-4A9A-93ED-BBCB490AF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02C-8D24-458A-B1AA-5E62E3CA5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2112" y="209518"/>
            <a:ext cx="8741519" cy="2161151"/>
          </a:xfrm>
        </p:spPr>
        <p:txBody>
          <a:bodyPr/>
          <a:lstStyle/>
          <a:p>
            <a:r>
              <a:rPr lang="en-US" dirty="0"/>
              <a:t>Connected/Autonomous Vehicle </a:t>
            </a:r>
            <a:br>
              <a:rPr lang="en-US" dirty="0"/>
            </a:br>
            <a:r>
              <a:rPr lang="en-US" dirty="0"/>
              <a:t>Impacts in a Statewide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24341" y="2951015"/>
            <a:ext cx="7337115" cy="470931"/>
          </a:xfrm>
        </p:spPr>
        <p:txBody>
          <a:bodyPr>
            <a:normAutofit/>
          </a:bodyPr>
          <a:lstStyle/>
          <a:p>
            <a:r>
              <a:rPr lang="en-US" sz="2000" b="1" dirty="0"/>
              <a:t>TRB Planning Applications Conference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67304" y="6236835"/>
            <a:ext cx="2476500" cy="377825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June 3, 2019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64264" y="3614962"/>
            <a:ext cx="3405717" cy="989096"/>
          </a:xfrm>
        </p:spPr>
        <p:txBody>
          <a:bodyPr/>
          <a:lstStyle/>
          <a:p>
            <a:br>
              <a:rPr lang="en-US" sz="2000" b="1" dirty="0"/>
            </a:br>
            <a:r>
              <a:rPr lang="en-US" sz="2000" b="1" dirty="0"/>
              <a:t>Michelle Bina</a:t>
            </a:r>
            <a:br>
              <a:rPr lang="en-US" sz="1400" b="1" dirty="0"/>
            </a:br>
            <a:endParaRPr lang="en-US" sz="1400" b="1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6549656" y="3421946"/>
            <a:ext cx="5288277" cy="1589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r" defTabSz="685800" rtl="0" eaLnBrk="1" latinLnBrk="0" hangingPunct="1">
              <a:spcBef>
                <a:spcPts val="1800"/>
              </a:spcBef>
              <a:buFontTx/>
              <a:buNone/>
              <a:defRPr sz="1200" b="0" kern="1200" baseline="0">
                <a:solidFill>
                  <a:srgbClr val="3E4D54"/>
                </a:solidFill>
                <a:latin typeface="+mj-lt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ts val="450"/>
              </a:spcBef>
              <a:buClr>
                <a:schemeClr val="accent6"/>
              </a:buClr>
              <a:buFont typeface="Arial" pitchFamily="34" charset="0"/>
              <a:buChar char="»"/>
              <a:defRPr sz="16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ts val="450"/>
              </a:spcBef>
              <a:buFont typeface="Arial" pitchFamily="34" charset="0"/>
              <a:buChar char="–"/>
              <a:defRPr sz="16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3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ts val="450"/>
              </a:spcBef>
              <a:buFont typeface="Wingdings" pitchFamily="2" charset="2"/>
              <a:buChar char="§"/>
              <a:defRPr sz="13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Co-authors: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Erik Sabina (CDOT),</a:t>
            </a:r>
            <a:br>
              <a:rPr lang="en-US" sz="2000" b="1" dirty="0"/>
            </a:br>
            <a:r>
              <a:rPr lang="en-US" sz="2000" b="1" dirty="0"/>
              <a:t>Tom Rossi (CS), David Kurth (CS), </a:t>
            </a:r>
            <a:br>
              <a:rPr lang="en-US" sz="2000" b="1" dirty="0"/>
            </a:br>
            <a:r>
              <a:rPr lang="en-US" sz="2000" b="1" dirty="0"/>
              <a:t>Marty Milkovits (CS), Sean McAtee (CS)</a:t>
            </a:r>
            <a:br>
              <a:rPr lang="en-US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777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TNC / MaaS Calibration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336FB0-48FC-4F4B-BBC7-22632D3DA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45761"/>
            <a:ext cx="5384800" cy="23763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/>
              <a:t>Costs</a:t>
            </a:r>
            <a:r>
              <a:rPr lang="en-US" sz="2000" dirty="0"/>
              <a:t>: flat fare plus distance-based cost</a:t>
            </a:r>
          </a:p>
          <a:p>
            <a:r>
              <a:rPr lang="en-US" sz="2000" b="1" dirty="0"/>
              <a:t>Initial Wait</a:t>
            </a:r>
            <a:r>
              <a:rPr lang="en-US" sz="2000" dirty="0"/>
              <a:t>: varies by area type</a:t>
            </a:r>
          </a:p>
          <a:p>
            <a:r>
              <a:rPr lang="en-US" sz="2000" b="1" dirty="0"/>
              <a:t>Travel times and tolls</a:t>
            </a:r>
            <a:r>
              <a:rPr lang="en-US" sz="2000" dirty="0"/>
              <a:t>: auto skims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0B6D11D-8824-4C23-8CB0-032B364D80D3}"/>
              </a:ext>
            </a:extLst>
          </p:cNvPr>
          <p:cNvSpPr txBox="1">
            <a:spLocks/>
          </p:cNvSpPr>
          <p:nvPr/>
        </p:nvSpPr>
        <p:spPr>
          <a:xfrm>
            <a:off x="609600" y="4150248"/>
            <a:ext cx="5384800" cy="2091064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ts val="1800"/>
              </a:spcBef>
              <a:buFontTx/>
              <a:buBlip>
                <a:blip r:embed="rId3"/>
              </a:buBlip>
              <a:defRPr sz="18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ts val="450"/>
              </a:spcBef>
              <a:buClr>
                <a:schemeClr val="accent6"/>
              </a:buClr>
              <a:buFont typeface="Arial" pitchFamily="34" charset="0"/>
              <a:buChar char="»"/>
              <a:defRPr sz="1650" b="0" i="0" u="none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ts val="450"/>
              </a:spcBef>
              <a:buFont typeface="Arial" pitchFamily="34" charset="0"/>
              <a:buChar char="–"/>
              <a:defRPr sz="16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3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ts val="450"/>
              </a:spcBef>
              <a:buFont typeface="Wingdings" pitchFamily="2" charset="2"/>
              <a:buChar char="§"/>
              <a:defRPr sz="13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/>
              <a:t>NHTS</a:t>
            </a:r>
            <a:r>
              <a:rPr lang="en-US" sz="2000" dirty="0"/>
              <a:t> data for overall mode share</a:t>
            </a:r>
          </a:p>
          <a:p>
            <a:r>
              <a:rPr lang="en-US" sz="2000" dirty="0"/>
              <a:t>Published </a:t>
            </a:r>
            <a:r>
              <a:rPr lang="en-US" sz="2000" b="1" dirty="0"/>
              <a:t>studies</a:t>
            </a:r>
            <a:r>
              <a:rPr lang="en-US" sz="2000" dirty="0"/>
              <a:t> on TNC users and trips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5194CEC-3E15-4A24-AF7A-7892C4712461}"/>
              </a:ext>
            </a:extLst>
          </p:cNvPr>
          <p:cNvSpPr txBox="1">
            <a:spLocks/>
          </p:cNvSpPr>
          <p:nvPr/>
        </p:nvSpPr>
        <p:spPr>
          <a:xfrm>
            <a:off x="6303925" y="1901971"/>
            <a:ext cx="5384800" cy="41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1800"/>
              </a:spcBef>
              <a:buFontTx/>
              <a:buBlip>
                <a:blip r:embed="rId3"/>
              </a:buBlip>
              <a:defRPr sz="16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ts val="450"/>
              </a:spcBef>
              <a:buClr>
                <a:schemeClr val="accent6"/>
              </a:buClr>
              <a:buFont typeface="Arial" pitchFamily="34" charset="0"/>
              <a:buChar char="»"/>
              <a:defRPr sz="15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ts val="450"/>
              </a:spcBef>
              <a:buFont typeface="Arial" pitchFamily="34" charset="0"/>
              <a:buChar char="–"/>
              <a:defRPr sz="13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3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ts val="450"/>
              </a:spcBef>
              <a:buFont typeface="Wingdings" pitchFamily="2" charset="2"/>
              <a:buChar char="§"/>
              <a:defRPr sz="13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dirty="0"/>
              <a:t>Travel times and cost</a:t>
            </a:r>
          </a:p>
          <a:p>
            <a:r>
              <a:rPr lang="en-US" sz="2000" dirty="0"/>
              <a:t>Auto availability</a:t>
            </a:r>
          </a:p>
          <a:p>
            <a:r>
              <a:rPr lang="en-US" sz="2000" dirty="0"/>
              <a:t>Household Income</a:t>
            </a:r>
          </a:p>
          <a:p>
            <a:r>
              <a:rPr lang="en-US" sz="2000" dirty="0"/>
              <a:t>Time of Day (leave activity in the evening)</a:t>
            </a:r>
          </a:p>
          <a:p>
            <a:r>
              <a:rPr lang="en-US" sz="2000" dirty="0"/>
              <a:t>Tour Purpose (social/recreation)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5C4329-5497-436B-A031-9AAC378D3D42}"/>
              </a:ext>
            </a:extLst>
          </p:cNvPr>
          <p:cNvSpPr/>
          <p:nvPr/>
        </p:nvSpPr>
        <p:spPr>
          <a:xfrm>
            <a:off x="609600" y="1563069"/>
            <a:ext cx="5251813" cy="67780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Inputs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013ABC-85C2-47A3-8830-72105CA20AEF}"/>
              </a:ext>
            </a:extLst>
          </p:cNvPr>
          <p:cNvSpPr/>
          <p:nvPr/>
        </p:nvSpPr>
        <p:spPr>
          <a:xfrm>
            <a:off x="676093" y="4339538"/>
            <a:ext cx="5251813" cy="67780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Calibration 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C5BB2F-8C77-42B4-9250-1A6B892DD969}"/>
              </a:ext>
            </a:extLst>
          </p:cNvPr>
          <p:cNvSpPr/>
          <p:nvPr/>
        </p:nvSpPr>
        <p:spPr>
          <a:xfrm>
            <a:off x="6370418" y="1578878"/>
            <a:ext cx="5251813" cy="6778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Implementation in Tour Mode Choice</a:t>
            </a:r>
          </a:p>
        </p:txBody>
      </p:sp>
    </p:spTree>
    <p:extLst>
      <p:ext uri="{BB962C8B-B14F-4D97-AF65-F5344CB8AC3E}">
        <p14:creationId xmlns:p14="http://schemas.microsoft.com/office/powerpoint/2010/main" val="156372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FBF1D0-7750-4D38-8B87-AC4C14ACF6EB}"/>
              </a:ext>
            </a:extLst>
          </p:cNvPr>
          <p:cNvSpPr/>
          <p:nvPr/>
        </p:nvSpPr>
        <p:spPr>
          <a:xfrm>
            <a:off x="598016" y="2412798"/>
            <a:ext cx="5263398" cy="4046256"/>
          </a:xfrm>
          <a:prstGeom prst="rect">
            <a:avLst/>
          </a:prstGeom>
          <a:gradFill>
            <a:gsLst>
              <a:gs pos="37000">
                <a:schemeClr val="accent5">
                  <a:lumMod val="30000"/>
                  <a:lumOff val="70000"/>
                </a:schemeClr>
              </a:gs>
              <a:gs pos="100000">
                <a:schemeClr val="accent5">
                  <a:lumMod val="10000"/>
                  <a:lumOff val="9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0D2D57-8CB7-4082-8A40-C6866E2B4F5E}"/>
              </a:ext>
            </a:extLst>
          </p:cNvPr>
          <p:cNvSpPr/>
          <p:nvPr/>
        </p:nvSpPr>
        <p:spPr>
          <a:xfrm>
            <a:off x="6330587" y="1734993"/>
            <a:ext cx="5251813" cy="6778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Sensitivity Test Results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E2881B3-012B-4C6B-8B0C-D55C24D976D6}"/>
              </a:ext>
            </a:extLst>
          </p:cNvPr>
          <p:cNvSpPr/>
          <p:nvPr/>
        </p:nvSpPr>
        <p:spPr>
          <a:xfrm>
            <a:off x="6372499" y="1568225"/>
            <a:ext cx="1007551" cy="10075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21128C-DB34-4594-BA0F-16F9FDB4650C}"/>
              </a:ext>
            </a:extLst>
          </p:cNvPr>
          <p:cNvSpPr/>
          <p:nvPr/>
        </p:nvSpPr>
        <p:spPr>
          <a:xfrm>
            <a:off x="598016" y="1734993"/>
            <a:ext cx="5251813" cy="67780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82880" rIns="274320" rtlCol="0" anchor="ctr"/>
          <a:lstStyle/>
          <a:p>
            <a:pPr algn="ctr"/>
            <a:r>
              <a:rPr lang="en-US" dirty="0"/>
              <a:t>        Adjust output of Auto Availability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Equivalency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4B49B-66C7-4828-B6AE-FCB95A0E7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2742545"/>
            <a:ext cx="5240230" cy="3910790"/>
          </a:xfrm>
        </p:spPr>
        <p:txBody>
          <a:bodyPr>
            <a:normAutofit/>
          </a:bodyPr>
          <a:lstStyle/>
          <a:p>
            <a:r>
              <a:rPr lang="en-US" sz="2000" dirty="0"/>
              <a:t>Directly affects the following model components:</a:t>
            </a:r>
          </a:p>
          <a:p>
            <a:pPr lvl="1"/>
            <a:r>
              <a:rPr lang="en-US" sz="2000" dirty="0"/>
              <a:t>Daily activity pattern</a:t>
            </a:r>
          </a:p>
          <a:p>
            <a:pPr lvl="1"/>
            <a:r>
              <a:rPr lang="en-US" sz="2000" dirty="0"/>
              <a:t>Exact number of tours</a:t>
            </a:r>
          </a:p>
          <a:p>
            <a:pPr lvl="1"/>
            <a:r>
              <a:rPr lang="en-US" sz="2000" dirty="0"/>
              <a:t>Tour and trip mode choice</a:t>
            </a:r>
          </a:p>
          <a:p>
            <a:r>
              <a:rPr lang="en-US" sz="2000" dirty="0"/>
              <a:t>Sensitivity test:</a:t>
            </a:r>
            <a:br>
              <a:rPr lang="en-US" sz="2000" dirty="0"/>
            </a:br>
            <a:r>
              <a:rPr lang="en-US" sz="2000" dirty="0"/>
              <a:t>AV Equivalency Factor = 2.0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A6E98FE-1FB3-419C-A9A3-FBC9C77C0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573972"/>
              </p:ext>
            </p:extLst>
          </p:nvPr>
        </p:nvGraphicFramePr>
        <p:xfrm>
          <a:off x="6372498" y="5488688"/>
          <a:ext cx="5057502" cy="726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5834">
                  <a:extLst>
                    <a:ext uri="{9D8B030D-6E8A-4147-A177-3AD203B41FA5}">
                      <a16:colId xmlns:a16="http://schemas.microsoft.com/office/drawing/2014/main" val="3433971309"/>
                    </a:ext>
                  </a:extLst>
                </a:gridCol>
                <a:gridCol w="1685834">
                  <a:extLst>
                    <a:ext uri="{9D8B030D-6E8A-4147-A177-3AD203B41FA5}">
                      <a16:colId xmlns:a16="http://schemas.microsoft.com/office/drawing/2014/main" val="490604648"/>
                    </a:ext>
                  </a:extLst>
                </a:gridCol>
                <a:gridCol w="1685834">
                  <a:extLst>
                    <a:ext uri="{9D8B030D-6E8A-4147-A177-3AD203B41FA5}">
                      <a16:colId xmlns:a16="http://schemas.microsoft.com/office/drawing/2014/main" val="213461343"/>
                    </a:ext>
                  </a:extLst>
                </a:gridCol>
              </a:tblGrid>
              <a:tr h="3914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Assignment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297762"/>
                  </a:ext>
                </a:extLst>
              </a:tr>
              <a:tr h="335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VMT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+ 249k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+ 0.7%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609669"/>
                  </a:ext>
                </a:extLst>
              </a:tr>
            </a:tbl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036C9B3B-58EC-4878-A03C-32A0C105DA1A}"/>
              </a:ext>
            </a:extLst>
          </p:cNvPr>
          <p:cNvGrpSpPr/>
          <p:nvPr/>
        </p:nvGrpSpPr>
        <p:grpSpPr>
          <a:xfrm>
            <a:off x="6534700" y="1718787"/>
            <a:ext cx="775295" cy="610069"/>
            <a:chOff x="13971588" y="5503848"/>
            <a:chExt cx="387351" cy="304801"/>
          </a:xfrm>
          <a:solidFill>
            <a:schemeClr val="accent2">
              <a:lumMod val="50000"/>
            </a:schemeClr>
          </a:solidFill>
        </p:grpSpPr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5C1FB70E-04F7-4722-8949-E0FC267DC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7976" y="5649898"/>
              <a:ext cx="80963" cy="79375"/>
            </a:xfrm>
            <a:custGeom>
              <a:avLst/>
              <a:gdLst>
                <a:gd name="T0" fmla="*/ 5 w 42"/>
                <a:gd name="T1" fmla="*/ 5 h 41"/>
                <a:gd name="T2" fmla="*/ 2 w 42"/>
                <a:gd name="T3" fmla="*/ 13 h 41"/>
                <a:gd name="T4" fmla="*/ 29 w 42"/>
                <a:gd name="T5" fmla="*/ 41 h 41"/>
                <a:gd name="T6" fmla="*/ 31 w 42"/>
                <a:gd name="T7" fmla="*/ 41 h 41"/>
                <a:gd name="T8" fmla="*/ 41 w 42"/>
                <a:gd name="T9" fmla="*/ 31 h 41"/>
                <a:gd name="T10" fmla="*/ 41 w 42"/>
                <a:gd name="T11" fmla="*/ 29 h 41"/>
                <a:gd name="T12" fmla="*/ 13 w 42"/>
                <a:gd name="T13" fmla="*/ 1 h 41"/>
                <a:gd name="T14" fmla="*/ 5 w 42"/>
                <a:gd name="T15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1">
                  <a:moveTo>
                    <a:pt x="5" y="5"/>
                  </a:moveTo>
                  <a:cubicBezTo>
                    <a:pt x="2" y="8"/>
                    <a:pt x="0" y="11"/>
                    <a:pt x="2" y="1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1" y="41"/>
                    <a:pt x="31" y="4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1"/>
                    <a:pt x="42" y="30"/>
                    <a:pt x="41" y="29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8" y="2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2FA9D93-577F-4F2A-A526-B76DCA2F5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7976" y="5651486"/>
              <a:ext cx="80963" cy="77788"/>
            </a:xfrm>
            <a:custGeom>
              <a:avLst/>
              <a:gdLst>
                <a:gd name="T0" fmla="*/ 12 w 42"/>
                <a:gd name="T1" fmla="*/ 0 h 40"/>
                <a:gd name="T2" fmla="*/ 13 w 42"/>
                <a:gd name="T3" fmla="*/ 0 h 40"/>
                <a:gd name="T4" fmla="*/ 41 w 42"/>
                <a:gd name="T5" fmla="*/ 28 h 40"/>
                <a:gd name="T6" fmla="*/ 41 w 42"/>
                <a:gd name="T7" fmla="*/ 30 h 40"/>
                <a:gd name="T8" fmla="*/ 31 w 42"/>
                <a:gd name="T9" fmla="*/ 40 h 40"/>
                <a:gd name="T10" fmla="*/ 30 w 42"/>
                <a:gd name="T11" fmla="*/ 40 h 40"/>
                <a:gd name="T12" fmla="*/ 29 w 42"/>
                <a:gd name="T13" fmla="*/ 40 h 40"/>
                <a:gd name="T14" fmla="*/ 2 w 42"/>
                <a:gd name="T15" fmla="*/ 12 h 40"/>
                <a:gd name="T16" fmla="*/ 5 w 42"/>
                <a:gd name="T17" fmla="*/ 4 h 40"/>
                <a:gd name="T18" fmla="*/ 12 w 42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0">
                  <a:moveTo>
                    <a:pt x="12" y="0"/>
                  </a:moveTo>
                  <a:cubicBezTo>
                    <a:pt x="12" y="0"/>
                    <a:pt x="13" y="0"/>
                    <a:pt x="13" y="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2" y="30"/>
                    <a:pt x="41" y="3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0"/>
                    <a:pt x="2" y="7"/>
                    <a:pt x="5" y="4"/>
                  </a:cubicBezTo>
                  <a:cubicBezTo>
                    <a:pt x="7" y="1"/>
                    <a:pt x="10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85A0711-25E9-4B43-9ACC-F890F03A5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33513" y="5503848"/>
              <a:ext cx="171450" cy="171450"/>
            </a:xfrm>
            <a:custGeom>
              <a:avLst/>
              <a:gdLst>
                <a:gd name="T0" fmla="*/ 16 w 89"/>
                <a:gd name="T1" fmla="*/ 16 h 88"/>
                <a:gd name="T2" fmla="*/ 16 w 89"/>
                <a:gd name="T3" fmla="*/ 73 h 88"/>
                <a:gd name="T4" fmla="*/ 73 w 89"/>
                <a:gd name="T5" fmla="*/ 73 h 88"/>
                <a:gd name="T6" fmla="*/ 73 w 89"/>
                <a:gd name="T7" fmla="*/ 16 h 88"/>
                <a:gd name="T8" fmla="*/ 16 w 89"/>
                <a:gd name="T9" fmla="*/ 16 h 88"/>
                <a:gd name="T10" fmla="*/ 67 w 89"/>
                <a:gd name="T11" fmla="*/ 67 h 88"/>
                <a:gd name="T12" fmla="*/ 22 w 89"/>
                <a:gd name="T13" fmla="*/ 67 h 88"/>
                <a:gd name="T14" fmla="*/ 22 w 89"/>
                <a:gd name="T15" fmla="*/ 22 h 88"/>
                <a:gd name="T16" fmla="*/ 67 w 89"/>
                <a:gd name="T17" fmla="*/ 22 h 88"/>
                <a:gd name="T18" fmla="*/ 67 w 89"/>
                <a:gd name="T19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8">
                  <a:moveTo>
                    <a:pt x="16" y="16"/>
                  </a:moveTo>
                  <a:cubicBezTo>
                    <a:pt x="0" y="31"/>
                    <a:pt x="0" y="57"/>
                    <a:pt x="16" y="73"/>
                  </a:cubicBezTo>
                  <a:cubicBezTo>
                    <a:pt x="32" y="88"/>
                    <a:pt x="57" y="88"/>
                    <a:pt x="73" y="73"/>
                  </a:cubicBezTo>
                  <a:cubicBezTo>
                    <a:pt x="89" y="57"/>
                    <a:pt x="89" y="31"/>
                    <a:pt x="73" y="16"/>
                  </a:cubicBezTo>
                  <a:cubicBezTo>
                    <a:pt x="57" y="0"/>
                    <a:pt x="32" y="0"/>
                    <a:pt x="16" y="16"/>
                  </a:cubicBezTo>
                  <a:close/>
                  <a:moveTo>
                    <a:pt x="67" y="67"/>
                  </a:moveTo>
                  <a:cubicBezTo>
                    <a:pt x="55" y="79"/>
                    <a:pt x="34" y="79"/>
                    <a:pt x="22" y="67"/>
                  </a:cubicBezTo>
                  <a:cubicBezTo>
                    <a:pt x="9" y="54"/>
                    <a:pt x="9" y="34"/>
                    <a:pt x="22" y="22"/>
                  </a:cubicBezTo>
                  <a:cubicBezTo>
                    <a:pt x="34" y="9"/>
                    <a:pt x="55" y="9"/>
                    <a:pt x="67" y="22"/>
                  </a:cubicBezTo>
                  <a:cubicBezTo>
                    <a:pt x="80" y="34"/>
                    <a:pt x="80" y="54"/>
                    <a:pt x="6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CCB2F062-D694-4C22-A60E-3225C02D5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0038" y="5641961"/>
              <a:ext cx="22225" cy="20638"/>
            </a:xfrm>
            <a:custGeom>
              <a:avLst/>
              <a:gdLst>
                <a:gd name="T0" fmla="*/ 3 w 11"/>
                <a:gd name="T1" fmla="*/ 2 h 11"/>
                <a:gd name="T2" fmla="*/ 0 w 11"/>
                <a:gd name="T3" fmla="*/ 5 h 11"/>
                <a:gd name="T4" fmla="*/ 6 w 11"/>
                <a:gd name="T5" fmla="*/ 11 h 11"/>
                <a:gd name="T6" fmla="*/ 8 w 11"/>
                <a:gd name="T7" fmla="*/ 8 h 11"/>
                <a:gd name="T8" fmla="*/ 11 w 11"/>
                <a:gd name="T9" fmla="*/ 6 h 11"/>
                <a:gd name="T10" fmla="*/ 5 w 11"/>
                <a:gd name="T11" fmla="*/ 0 h 11"/>
                <a:gd name="T12" fmla="*/ 3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3" y="2"/>
                  </a:moveTo>
                  <a:cubicBezTo>
                    <a:pt x="2" y="3"/>
                    <a:pt x="1" y="4"/>
                    <a:pt x="0" y="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B88B21A0-3229-487E-8B43-71A0449F3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0038" y="5641961"/>
              <a:ext cx="22225" cy="20638"/>
            </a:xfrm>
            <a:custGeom>
              <a:avLst/>
              <a:gdLst>
                <a:gd name="T0" fmla="*/ 5 w 11"/>
                <a:gd name="T1" fmla="*/ 0 h 11"/>
                <a:gd name="T2" fmla="*/ 11 w 11"/>
                <a:gd name="T3" fmla="*/ 6 h 11"/>
                <a:gd name="T4" fmla="*/ 8 w 11"/>
                <a:gd name="T5" fmla="*/ 8 h 11"/>
                <a:gd name="T6" fmla="*/ 6 w 11"/>
                <a:gd name="T7" fmla="*/ 11 h 11"/>
                <a:gd name="T8" fmla="*/ 0 w 11"/>
                <a:gd name="T9" fmla="*/ 5 h 11"/>
                <a:gd name="T10" fmla="*/ 3 w 11"/>
                <a:gd name="T11" fmla="*/ 2 h 11"/>
                <a:gd name="T12" fmla="*/ 5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9" y="7"/>
                    <a:pt x="8" y="8"/>
                  </a:cubicBezTo>
                  <a:cubicBezTo>
                    <a:pt x="7" y="9"/>
                    <a:pt x="7" y="10"/>
                    <a:pt x="6" y="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2"/>
                    <a:pt x="4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5000E82-9361-4299-B83B-B65DF07BD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9526" y="5622911"/>
              <a:ext cx="63500" cy="185738"/>
            </a:xfrm>
            <a:custGeom>
              <a:avLst/>
              <a:gdLst>
                <a:gd name="T0" fmla="*/ 0 w 33"/>
                <a:gd name="T1" fmla="*/ 95 h 96"/>
                <a:gd name="T2" fmla="*/ 0 w 33"/>
                <a:gd name="T3" fmla="*/ 32 h 96"/>
                <a:gd name="T4" fmla="*/ 1 w 33"/>
                <a:gd name="T5" fmla="*/ 31 h 96"/>
                <a:gd name="T6" fmla="*/ 31 w 33"/>
                <a:gd name="T7" fmla="*/ 1 h 96"/>
                <a:gd name="T8" fmla="*/ 33 w 33"/>
                <a:gd name="T9" fmla="*/ 2 h 96"/>
                <a:gd name="T10" fmla="*/ 33 w 33"/>
                <a:gd name="T11" fmla="*/ 95 h 96"/>
                <a:gd name="T12" fmla="*/ 32 w 33"/>
                <a:gd name="T13" fmla="*/ 96 h 96"/>
                <a:gd name="T14" fmla="*/ 1 w 33"/>
                <a:gd name="T15" fmla="*/ 96 h 96"/>
                <a:gd name="T16" fmla="*/ 0 w 33"/>
                <a:gd name="T17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96">
                  <a:moveTo>
                    <a:pt x="0" y="95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1" y="31"/>
                    <a:pt x="1" y="3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0"/>
                    <a:pt x="33" y="1"/>
                    <a:pt x="33" y="2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6"/>
                    <a:pt x="33" y="96"/>
                    <a:pt x="32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96"/>
                    <a:pt x="0" y="96"/>
                    <a:pt x="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4EEDB61-AD08-4DA1-A4C5-1D8C7630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8426" y="5602273"/>
              <a:ext cx="65088" cy="206375"/>
            </a:xfrm>
            <a:custGeom>
              <a:avLst/>
              <a:gdLst>
                <a:gd name="T0" fmla="*/ 0 w 34"/>
                <a:gd name="T1" fmla="*/ 3 h 106"/>
                <a:gd name="T2" fmla="*/ 0 w 34"/>
                <a:gd name="T3" fmla="*/ 105 h 106"/>
                <a:gd name="T4" fmla="*/ 2 w 34"/>
                <a:gd name="T5" fmla="*/ 106 h 106"/>
                <a:gd name="T6" fmla="*/ 32 w 34"/>
                <a:gd name="T7" fmla="*/ 106 h 106"/>
                <a:gd name="T8" fmla="*/ 34 w 34"/>
                <a:gd name="T9" fmla="*/ 105 h 106"/>
                <a:gd name="T10" fmla="*/ 34 w 34"/>
                <a:gd name="T11" fmla="*/ 36 h 106"/>
                <a:gd name="T12" fmla="*/ 33 w 34"/>
                <a:gd name="T13" fmla="*/ 35 h 106"/>
                <a:gd name="T14" fmla="*/ 3 w 34"/>
                <a:gd name="T15" fmla="*/ 1 h 106"/>
                <a:gd name="T16" fmla="*/ 0 w 34"/>
                <a:gd name="T17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06">
                  <a:moveTo>
                    <a:pt x="0" y="3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106"/>
                    <a:pt x="1" y="106"/>
                    <a:pt x="2" y="106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3" y="106"/>
                    <a:pt x="34" y="106"/>
                    <a:pt x="34" y="105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3" y="35"/>
                    <a:pt x="33" y="3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35A081D4-193E-47DF-9544-B410ADF38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7326" y="5659423"/>
              <a:ext cx="63500" cy="149225"/>
            </a:xfrm>
            <a:custGeom>
              <a:avLst/>
              <a:gdLst>
                <a:gd name="T0" fmla="*/ 11 w 33"/>
                <a:gd name="T1" fmla="*/ 0 h 77"/>
                <a:gd name="T2" fmla="*/ 0 w 33"/>
                <a:gd name="T3" fmla="*/ 11 h 77"/>
                <a:gd name="T4" fmla="*/ 0 w 33"/>
                <a:gd name="T5" fmla="*/ 12 h 77"/>
                <a:gd name="T6" fmla="*/ 0 w 33"/>
                <a:gd name="T7" fmla="*/ 76 h 77"/>
                <a:gd name="T8" fmla="*/ 2 w 33"/>
                <a:gd name="T9" fmla="*/ 77 h 77"/>
                <a:gd name="T10" fmla="*/ 32 w 33"/>
                <a:gd name="T11" fmla="*/ 77 h 77"/>
                <a:gd name="T12" fmla="*/ 33 w 33"/>
                <a:gd name="T13" fmla="*/ 76 h 77"/>
                <a:gd name="T14" fmla="*/ 33 w 33"/>
                <a:gd name="T15" fmla="*/ 6 h 77"/>
                <a:gd name="T16" fmla="*/ 32 w 33"/>
                <a:gd name="T17" fmla="*/ 6 h 77"/>
                <a:gd name="T18" fmla="*/ 11 w 33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77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7"/>
                    <a:pt x="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7"/>
                    <a:pt x="33" y="77"/>
                    <a:pt x="33" y="7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2" y="6"/>
                    <a:pt x="32" y="6"/>
                  </a:cubicBezTo>
                  <a:cubicBezTo>
                    <a:pt x="25" y="6"/>
                    <a:pt x="17" y="4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17B39E6-ED03-43B6-8125-D3B9F6BEB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3838" y="5619736"/>
              <a:ext cx="26988" cy="30163"/>
            </a:xfrm>
            <a:custGeom>
              <a:avLst/>
              <a:gdLst>
                <a:gd name="T0" fmla="*/ 14 w 14"/>
                <a:gd name="T1" fmla="*/ 15 h 15"/>
                <a:gd name="T2" fmla="*/ 14 w 14"/>
                <a:gd name="T3" fmla="*/ 2 h 15"/>
                <a:gd name="T4" fmla="*/ 12 w 14"/>
                <a:gd name="T5" fmla="*/ 1 h 15"/>
                <a:gd name="T6" fmla="*/ 0 w 14"/>
                <a:gd name="T7" fmla="*/ 12 h 15"/>
                <a:gd name="T8" fmla="*/ 13 w 14"/>
                <a:gd name="T9" fmla="*/ 15 h 15"/>
                <a:gd name="T10" fmla="*/ 14 w 1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4"/>
                    <a:pt x="9" y="15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52AFD56-FEFB-4282-B3C5-24A35C01E6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57313" y="5557823"/>
              <a:ext cx="17463" cy="17463"/>
            </a:xfrm>
            <a:custGeom>
              <a:avLst/>
              <a:gdLst>
                <a:gd name="T0" fmla="*/ 5 w 9"/>
                <a:gd name="T1" fmla="*/ 9 h 9"/>
                <a:gd name="T2" fmla="*/ 0 w 9"/>
                <a:gd name="T3" fmla="*/ 5 h 9"/>
                <a:gd name="T4" fmla="*/ 5 w 9"/>
                <a:gd name="T5" fmla="*/ 0 h 9"/>
                <a:gd name="T6" fmla="*/ 9 w 9"/>
                <a:gd name="T7" fmla="*/ 5 h 9"/>
                <a:gd name="T8" fmla="*/ 5 w 9"/>
                <a:gd name="T9" fmla="*/ 9 h 9"/>
                <a:gd name="T10" fmla="*/ 5 w 9"/>
                <a:gd name="T11" fmla="*/ 1 h 9"/>
                <a:gd name="T12" fmla="*/ 1 w 9"/>
                <a:gd name="T13" fmla="*/ 5 h 9"/>
                <a:gd name="T14" fmla="*/ 5 w 9"/>
                <a:gd name="T15" fmla="*/ 8 h 9"/>
                <a:gd name="T16" fmla="*/ 8 w 9"/>
                <a:gd name="T17" fmla="*/ 5 h 9"/>
                <a:gd name="T18" fmla="*/ 5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  <a:close/>
                  <a:moveTo>
                    <a:pt x="5" y="1"/>
                  </a:moveTo>
                  <a:cubicBezTo>
                    <a:pt x="3" y="1"/>
                    <a:pt x="1" y="3"/>
                    <a:pt x="1" y="5"/>
                  </a:cubicBezTo>
                  <a:cubicBezTo>
                    <a:pt x="1" y="7"/>
                    <a:pt x="3" y="8"/>
                    <a:pt x="5" y="8"/>
                  </a:cubicBezTo>
                  <a:cubicBezTo>
                    <a:pt x="7" y="8"/>
                    <a:pt x="8" y="7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1FD6581-093D-434E-8BC3-634E72903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98601" y="5572111"/>
              <a:ext cx="38100" cy="36513"/>
            </a:xfrm>
            <a:custGeom>
              <a:avLst/>
              <a:gdLst>
                <a:gd name="T0" fmla="*/ 9 w 19"/>
                <a:gd name="T1" fmla="*/ 19 h 19"/>
                <a:gd name="T2" fmla="*/ 0 w 19"/>
                <a:gd name="T3" fmla="*/ 10 h 19"/>
                <a:gd name="T4" fmla="*/ 9 w 19"/>
                <a:gd name="T5" fmla="*/ 0 h 19"/>
                <a:gd name="T6" fmla="*/ 19 w 19"/>
                <a:gd name="T7" fmla="*/ 10 h 19"/>
                <a:gd name="T8" fmla="*/ 9 w 19"/>
                <a:gd name="T9" fmla="*/ 19 h 19"/>
                <a:gd name="T10" fmla="*/ 9 w 19"/>
                <a:gd name="T11" fmla="*/ 3 h 19"/>
                <a:gd name="T12" fmla="*/ 2 w 19"/>
                <a:gd name="T13" fmla="*/ 10 h 19"/>
                <a:gd name="T14" fmla="*/ 9 w 19"/>
                <a:gd name="T15" fmla="*/ 16 h 19"/>
                <a:gd name="T16" fmla="*/ 16 w 19"/>
                <a:gd name="T17" fmla="*/ 10 h 19"/>
                <a:gd name="T18" fmla="*/ 9 w 19"/>
                <a:gd name="T1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cubicBezTo>
                    <a:pt x="4" y="19"/>
                    <a:pt x="0" y="15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9" y="4"/>
                    <a:pt x="19" y="10"/>
                  </a:cubicBezTo>
                  <a:cubicBezTo>
                    <a:pt x="19" y="15"/>
                    <a:pt x="15" y="19"/>
                    <a:pt x="9" y="19"/>
                  </a:cubicBezTo>
                  <a:close/>
                  <a:moveTo>
                    <a:pt x="9" y="3"/>
                  </a:moveTo>
                  <a:cubicBezTo>
                    <a:pt x="6" y="3"/>
                    <a:pt x="2" y="6"/>
                    <a:pt x="2" y="10"/>
                  </a:cubicBezTo>
                  <a:cubicBezTo>
                    <a:pt x="2" y="13"/>
                    <a:pt x="6" y="16"/>
                    <a:pt x="9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6"/>
                    <a:pt x="13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CF59D111-D817-40F8-92B3-DD7333088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71588" y="5643548"/>
              <a:ext cx="17463" cy="17463"/>
            </a:xfrm>
            <a:custGeom>
              <a:avLst/>
              <a:gdLst>
                <a:gd name="T0" fmla="*/ 5 w 9"/>
                <a:gd name="T1" fmla="*/ 9 h 9"/>
                <a:gd name="T2" fmla="*/ 0 w 9"/>
                <a:gd name="T3" fmla="*/ 4 h 9"/>
                <a:gd name="T4" fmla="*/ 5 w 9"/>
                <a:gd name="T5" fmla="*/ 0 h 9"/>
                <a:gd name="T6" fmla="*/ 9 w 9"/>
                <a:gd name="T7" fmla="*/ 4 h 9"/>
                <a:gd name="T8" fmla="*/ 5 w 9"/>
                <a:gd name="T9" fmla="*/ 9 h 9"/>
                <a:gd name="T10" fmla="*/ 5 w 9"/>
                <a:gd name="T11" fmla="*/ 1 h 9"/>
                <a:gd name="T12" fmla="*/ 1 w 9"/>
                <a:gd name="T13" fmla="*/ 4 h 9"/>
                <a:gd name="T14" fmla="*/ 5 w 9"/>
                <a:gd name="T15" fmla="*/ 8 h 9"/>
                <a:gd name="T16" fmla="*/ 8 w 9"/>
                <a:gd name="T17" fmla="*/ 4 h 9"/>
                <a:gd name="T18" fmla="*/ 5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  <a:close/>
                  <a:moveTo>
                    <a:pt x="5" y="1"/>
                  </a:moveTo>
                  <a:cubicBezTo>
                    <a:pt x="3" y="1"/>
                    <a:pt x="1" y="2"/>
                    <a:pt x="1" y="4"/>
                  </a:cubicBezTo>
                  <a:cubicBezTo>
                    <a:pt x="1" y="6"/>
                    <a:pt x="3" y="8"/>
                    <a:pt x="5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3399BBDF-260D-40E3-AA07-EF0AFB329E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38276" y="5648311"/>
              <a:ext cx="19050" cy="1905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2 h 10"/>
                <a:gd name="T12" fmla="*/ 2 w 10"/>
                <a:gd name="T13" fmla="*/ 5 h 10"/>
                <a:gd name="T14" fmla="*/ 5 w 10"/>
                <a:gd name="T15" fmla="*/ 8 h 10"/>
                <a:gd name="T16" fmla="*/ 8 w 10"/>
                <a:gd name="T17" fmla="*/ 5 h 10"/>
                <a:gd name="T18" fmla="*/ 5 w 1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  <a:moveTo>
                    <a:pt x="5" y="2"/>
                  </a:moveTo>
                  <a:cubicBezTo>
                    <a:pt x="3" y="2"/>
                    <a:pt x="2" y="3"/>
                    <a:pt x="2" y="5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7" y="8"/>
                    <a:pt x="8" y="7"/>
                    <a:pt x="8" y="5"/>
                  </a:cubicBezTo>
                  <a:cubicBezTo>
                    <a:pt x="8" y="3"/>
                    <a:pt x="7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6B47394A-14B4-4CAC-9C4B-331CC79BF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5876" y="5572111"/>
              <a:ext cx="74613" cy="76200"/>
            </a:xfrm>
            <a:custGeom>
              <a:avLst/>
              <a:gdLst>
                <a:gd name="T0" fmla="*/ 1 w 47"/>
                <a:gd name="T1" fmla="*/ 48 h 48"/>
                <a:gd name="T2" fmla="*/ 0 w 47"/>
                <a:gd name="T3" fmla="*/ 46 h 48"/>
                <a:gd name="T4" fmla="*/ 46 w 47"/>
                <a:gd name="T5" fmla="*/ 0 h 48"/>
                <a:gd name="T6" fmla="*/ 47 w 47"/>
                <a:gd name="T7" fmla="*/ 1 h 48"/>
                <a:gd name="T8" fmla="*/ 1 w 4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1" y="48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47" y="1"/>
                  </a:lnTo>
                  <a:lnTo>
                    <a:pt x="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3AB5D05B-F8F2-41CA-9ED2-E83D08057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0013" y="5572111"/>
              <a:ext cx="73025" cy="79375"/>
            </a:xfrm>
            <a:custGeom>
              <a:avLst/>
              <a:gdLst>
                <a:gd name="T0" fmla="*/ 45 w 46"/>
                <a:gd name="T1" fmla="*/ 50 h 50"/>
                <a:gd name="T2" fmla="*/ 0 w 46"/>
                <a:gd name="T3" fmla="*/ 1 h 50"/>
                <a:gd name="T4" fmla="*/ 1 w 46"/>
                <a:gd name="T5" fmla="*/ 0 h 50"/>
                <a:gd name="T6" fmla="*/ 46 w 46"/>
                <a:gd name="T7" fmla="*/ 49 h 50"/>
                <a:gd name="T8" fmla="*/ 45 w 46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45" y="5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46" y="49"/>
                  </a:lnTo>
                  <a:lnTo>
                    <a:pt x="4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D5018843-F0E6-4B92-8023-4306143D5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2563" y="5637198"/>
              <a:ext cx="17463" cy="15875"/>
            </a:xfrm>
            <a:custGeom>
              <a:avLst/>
              <a:gdLst>
                <a:gd name="T0" fmla="*/ 2 w 11"/>
                <a:gd name="T1" fmla="*/ 10 h 10"/>
                <a:gd name="T2" fmla="*/ 0 w 11"/>
                <a:gd name="T3" fmla="*/ 9 h 10"/>
                <a:gd name="T4" fmla="*/ 10 w 11"/>
                <a:gd name="T5" fmla="*/ 0 h 10"/>
                <a:gd name="T6" fmla="*/ 11 w 11"/>
                <a:gd name="T7" fmla="*/ 2 h 10"/>
                <a:gd name="T8" fmla="*/ 2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2" y="10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6D9E7927-F2EF-4CBF-87EB-2AA64A12F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5263" y="5597511"/>
              <a:ext cx="46038" cy="46038"/>
            </a:xfrm>
            <a:custGeom>
              <a:avLst/>
              <a:gdLst>
                <a:gd name="T0" fmla="*/ 6 w 29"/>
                <a:gd name="T1" fmla="*/ 29 h 29"/>
                <a:gd name="T2" fmla="*/ 0 w 29"/>
                <a:gd name="T3" fmla="*/ 23 h 29"/>
                <a:gd name="T4" fmla="*/ 23 w 29"/>
                <a:gd name="T5" fmla="*/ 0 h 29"/>
                <a:gd name="T6" fmla="*/ 29 w 29"/>
                <a:gd name="T7" fmla="*/ 5 h 29"/>
                <a:gd name="T8" fmla="*/ 6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6" y="29"/>
                  </a:moveTo>
                  <a:lnTo>
                    <a:pt x="0" y="23"/>
                  </a:lnTo>
                  <a:lnTo>
                    <a:pt x="23" y="0"/>
                  </a:lnTo>
                  <a:lnTo>
                    <a:pt x="29" y="5"/>
                  </a:lnTo>
                  <a:lnTo>
                    <a:pt x="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B004ECBF-9C7B-4EEB-826C-43A886B95D57}"/>
              </a:ext>
            </a:extLst>
          </p:cNvPr>
          <p:cNvSpPr/>
          <p:nvPr/>
        </p:nvSpPr>
        <p:spPr>
          <a:xfrm>
            <a:off x="640081" y="1568225"/>
            <a:ext cx="1007551" cy="10075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998F6D-6A65-4A87-AF1B-3CF0107B77E1}"/>
              </a:ext>
            </a:extLst>
          </p:cNvPr>
          <p:cNvGrpSpPr/>
          <p:nvPr/>
        </p:nvGrpSpPr>
        <p:grpSpPr>
          <a:xfrm>
            <a:off x="861014" y="1657526"/>
            <a:ext cx="549274" cy="808847"/>
            <a:chOff x="14081126" y="1090598"/>
            <a:chExt cx="158750" cy="257175"/>
          </a:xfrm>
          <a:solidFill>
            <a:schemeClr val="accent5">
              <a:lumMod val="50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1BA738-6A4D-4485-B2BE-C4AF25FFC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1126" y="1090598"/>
              <a:ext cx="158750" cy="192088"/>
            </a:xfrm>
            <a:custGeom>
              <a:avLst/>
              <a:gdLst>
                <a:gd name="T0" fmla="*/ 41 w 82"/>
                <a:gd name="T1" fmla="*/ 99 h 99"/>
                <a:gd name="T2" fmla="*/ 29 w 82"/>
                <a:gd name="T3" fmla="*/ 99 h 99"/>
                <a:gd name="T4" fmla="*/ 25 w 82"/>
                <a:gd name="T5" fmla="*/ 95 h 99"/>
                <a:gd name="T6" fmla="*/ 17 w 82"/>
                <a:gd name="T7" fmla="*/ 74 h 99"/>
                <a:gd name="T8" fmla="*/ 9 w 82"/>
                <a:gd name="T9" fmla="*/ 65 h 99"/>
                <a:gd name="T10" fmla="*/ 2 w 82"/>
                <a:gd name="T11" fmla="*/ 46 h 99"/>
                <a:gd name="T12" fmla="*/ 33 w 82"/>
                <a:gd name="T13" fmla="*/ 4 h 99"/>
                <a:gd name="T14" fmla="*/ 80 w 82"/>
                <a:gd name="T15" fmla="*/ 37 h 99"/>
                <a:gd name="T16" fmla="*/ 75 w 82"/>
                <a:gd name="T17" fmla="*/ 63 h 99"/>
                <a:gd name="T18" fmla="*/ 65 w 82"/>
                <a:gd name="T19" fmla="*/ 74 h 99"/>
                <a:gd name="T20" fmla="*/ 57 w 82"/>
                <a:gd name="T21" fmla="*/ 95 h 99"/>
                <a:gd name="T22" fmla="*/ 53 w 82"/>
                <a:gd name="T23" fmla="*/ 99 h 99"/>
                <a:gd name="T24" fmla="*/ 41 w 82"/>
                <a:gd name="T2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99">
                  <a:moveTo>
                    <a:pt x="41" y="99"/>
                  </a:moveTo>
                  <a:cubicBezTo>
                    <a:pt x="37" y="99"/>
                    <a:pt x="33" y="99"/>
                    <a:pt x="29" y="99"/>
                  </a:cubicBezTo>
                  <a:cubicBezTo>
                    <a:pt x="26" y="99"/>
                    <a:pt x="25" y="98"/>
                    <a:pt x="25" y="95"/>
                  </a:cubicBezTo>
                  <a:cubicBezTo>
                    <a:pt x="25" y="87"/>
                    <a:pt x="22" y="80"/>
                    <a:pt x="17" y="74"/>
                  </a:cubicBezTo>
                  <a:cubicBezTo>
                    <a:pt x="14" y="71"/>
                    <a:pt x="12" y="68"/>
                    <a:pt x="9" y="65"/>
                  </a:cubicBezTo>
                  <a:cubicBezTo>
                    <a:pt x="5" y="60"/>
                    <a:pt x="2" y="54"/>
                    <a:pt x="2" y="46"/>
                  </a:cubicBezTo>
                  <a:cubicBezTo>
                    <a:pt x="0" y="26"/>
                    <a:pt x="13" y="8"/>
                    <a:pt x="33" y="4"/>
                  </a:cubicBezTo>
                  <a:cubicBezTo>
                    <a:pt x="55" y="0"/>
                    <a:pt x="77" y="15"/>
                    <a:pt x="80" y="37"/>
                  </a:cubicBezTo>
                  <a:cubicBezTo>
                    <a:pt x="82" y="46"/>
                    <a:pt x="80" y="55"/>
                    <a:pt x="75" y="63"/>
                  </a:cubicBezTo>
                  <a:cubicBezTo>
                    <a:pt x="72" y="67"/>
                    <a:pt x="69" y="70"/>
                    <a:pt x="65" y="74"/>
                  </a:cubicBezTo>
                  <a:cubicBezTo>
                    <a:pt x="60" y="80"/>
                    <a:pt x="58" y="87"/>
                    <a:pt x="57" y="95"/>
                  </a:cubicBezTo>
                  <a:cubicBezTo>
                    <a:pt x="57" y="98"/>
                    <a:pt x="56" y="99"/>
                    <a:pt x="53" y="99"/>
                  </a:cubicBezTo>
                  <a:cubicBezTo>
                    <a:pt x="49" y="99"/>
                    <a:pt x="45" y="99"/>
                    <a:pt x="4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00D1057-D713-4B22-BE6C-DF599353D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1308086"/>
              <a:ext cx="61913" cy="12700"/>
            </a:xfrm>
            <a:custGeom>
              <a:avLst/>
              <a:gdLst>
                <a:gd name="T0" fmla="*/ 16 w 32"/>
                <a:gd name="T1" fmla="*/ 1 h 6"/>
                <a:gd name="T2" fmla="*/ 29 w 32"/>
                <a:gd name="T3" fmla="*/ 1 h 6"/>
                <a:gd name="T4" fmla="*/ 32 w 32"/>
                <a:gd name="T5" fmla="*/ 3 h 6"/>
                <a:gd name="T6" fmla="*/ 29 w 32"/>
                <a:gd name="T7" fmla="*/ 6 h 6"/>
                <a:gd name="T8" fmla="*/ 4 w 32"/>
                <a:gd name="T9" fmla="*/ 6 h 6"/>
                <a:gd name="T10" fmla="*/ 0 w 32"/>
                <a:gd name="T11" fmla="*/ 3 h 6"/>
                <a:gd name="T12" fmla="*/ 4 w 32"/>
                <a:gd name="T13" fmla="*/ 0 h 6"/>
                <a:gd name="T14" fmla="*/ 16 w 32"/>
                <a:gd name="T15" fmla="*/ 0 h 6"/>
                <a:gd name="T16" fmla="*/ 16 w 32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">
                  <a:moveTo>
                    <a:pt x="16" y="1"/>
                  </a:moveTo>
                  <a:cubicBezTo>
                    <a:pt x="20" y="1"/>
                    <a:pt x="25" y="0"/>
                    <a:pt x="29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5"/>
                    <a:pt x="31" y="6"/>
                    <a:pt x="29" y="6"/>
                  </a:cubicBezTo>
                  <a:cubicBezTo>
                    <a:pt x="20" y="6"/>
                    <a:pt x="12" y="6"/>
                    <a:pt x="4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8" y="0"/>
                    <a:pt x="12" y="0"/>
                    <a:pt x="16" y="0"/>
                  </a:cubicBezTo>
                  <a:lnTo>
                    <a:pt x="1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D2CA3BA-2FB3-4E1D-9CBF-ED1D36E34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1290623"/>
              <a:ext cx="61913" cy="12700"/>
            </a:xfrm>
            <a:custGeom>
              <a:avLst/>
              <a:gdLst>
                <a:gd name="T0" fmla="*/ 16 w 32"/>
                <a:gd name="T1" fmla="*/ 6 h 6"/>
                <a:gd name="T2" fmla="*/ 4 w 32"/>
                <a:gd name="T3" fmla="*/ 6 h 6"/>
                <a:gd name="T4" fmla="*/ 0 w 32"/>
                <a:gd name="T5" fmla="*/ 3 h 6"/>
                <a:gd name="T6" fmla="*/ 4 w 32"/>
                <a:gd name="T7" fmla="*/ 0 h 6"/>
                <a:gd name="T8" fmla="*/ 28 w 32"/>
                <a:gd name="T9" fmla="*/ 0 h 6"/>
                <a:gd name="T10" fmla="*/ 32 w 32"/>
                <a:gd name="T11" fmla="*/ 3 h 6"/>
                <a:gd name="T12" fmla="*/ 28 w 32"/>
                <a:gd name="T13" fmla="*/ 6 h 6"/>
                <a:gd name="T14" fmla="*/ 16 w 3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">
                  <a:moveTo>
                    <a:pt x="16" y="6"/>
                  </a:moveTo>
                  <a:cubicBezTo>
                    <a:pt x="12" y="6"/>
                    <a:pt x="8" y="6"/>
                    <a:pt x="4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20" y="0"/>
                    <a:pt x="28" y="0"/>
                  </a:cubicBezTo>
                  <a:cubicBezTo>
                    <a:pt x="31" y="0"/>
                    <a:pt x="32" y="2"/>
                    <a:pt x="32" y="3"/>
                  </a:cubicBezTo>
                  <a:cubicBezTo>
                    <a:pt x="32" y="5"/>
                    <a:pt x="31" y="6"/>
                    <a:pt x="28" y="6"/>
                  </a:cubicBezTo>
                  <a:cubicBezTo>
                    <a:pt x="24" y="6"/>
                    <a:pt x="20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2BA3346-084E-4493-A6CA-B096CA749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1451" y="1325548"/>
              <a:ext cx="38100" cy="22225"/>
            </a:xfrm>
            <a:custGeom>
              <a:avLst/>
              <a:gdLst>
                <a:gd name="T0" fmla="*/ 10 w 20"/>
                <a:gd name="T1" fmla="*/ 0 h 11"/>
                <a:gd name="T2" fmla="*/ 18 w 20"/>
                <a:gd name="T3" fmla="*/ 0 h 11"/>
                <a:gd name="T4" fmla="*/ 20 w 20"/>
                <a:gd name="T5" fmla="*/ 2 h 11"/>
                <a:gd name="T6" fmla="*/ 16 w 20"/>
                <a:gd name="T7" fmla="*/ 9 h 11"/>
                <a:gd name="T8" fmla="*/ 3 w 20"/>
                <a:gd name="T9" fmla="*/ 8 h 11"/>
                <a:gd name="T10" fmla="*/ 0 w 20"/>
                <a:gd name="T11" fmla="*/ 2 h 11"/>
                <a:gd name="T12" fmla="*/ 2 w 20"/>
                <a:gd name="T13" fmla="*/ 0 h 11"/>
                <a:gd name="T14" fmla="*/ 10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0" y="0"/>
                  </a:moveTo>
                  <a:cubicBezTo>
                    <a:pt x="12" y="0"/>
                    <a:pt x="15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6"/>
                    <a:pt x="19" y="8"/>
                    <a:pt x="16" y="9"/>
                  </a:cubicBezTo>
                  <a:cubicBezTo>
                    <a:pt x="11" y="11"/>
                    <a:pt x="7" y="11"/>
                    <a:pt x="3" y="8"/>
                  </a:cubicBezTo>
                  <a:cubicBezTo>
                    <a:pt x="1" y="7"/>
                    <a:pt x="0" y="5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B83148F-AC5B-40DD-9450-055605DA9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1126" y="1090598"/>
              <a:ext cx="158750" cy="192088"/>
            </a:xfrm>
            <a:custGeom>
              <a:avLst/>
              <a:gdLst>
                <a:gd name="T0" fmla="*/ 41 w 82"/>
                <a:gd name="T1" fmla="*/ 99 h 99"/>
                <a:gd name="T2" fmla="*/ 29 w 82"/>
                <a:gd name="T3" fmla="*/ 99 h 99"/>
                <a:gd name="T4" fmla="*/ 25 w 82"/>
                <a:gd name="T5" fmla="*/ 95 h 99"/>
                <a:gd name="T6" fmla="*/ 17 w 82"/>
                <a:gd name="T7" fmla="*/ 74 h 99"/>
                <a:gd name="T8" fmla="*/ 9 w 82"/>
                <a:gd name="T9" fmla="*/ 65 h 99"/>
                <a:gd name="T10" fmla="*/ 2 w 82"/>
                <a:gd name="T11" fmla="*/ 46 h 99"/>
                <a:gd name="T12" fmla="*/ 33 w 82"/>
                <a:gd name="T13" fmla="*/ 4 h 99"/>
                <a:gd name="T14" fmla="*/ 80 w 82"/>
                <a:gd name="T15" fmla="*/ 37 h 99"/>
                <a:gd name="T16" fmla="*/ 75 w 82"/>
                <a:gd name="T17" fmla="*/ 63 h 99"/>
                <a:gd name="T18" fmla="*/ 65 w 82"/>
                <a:gd name="T19" fmla="*/ 74 h 99"/>
                <a:gd name="T20" fmla="*/ 57 w 82"/>
                <a:gd name="T21" fmla="*/ 95 h 99"/>
                <a:gd name="T22" fmla="*/ 53 w 82"/>
                <a:gd name="T23" fmla="*/ 99 h 99"/>
                <a:gd name="T24" fmla="*/ 41 w 82"/>
                <a:gd name="T2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99">
                  <a:moveTo>
                    <a:pt x="41" y="99"/>
                  </a:moveTo>
                  <a:cubicBezTo>
                    <a:pt x="37" y="99"/>
                    <a:pt x="33" y="99"/>
                    <a:pt x="29" y="99"/>
                  </a:cubicBezTo>
                  <a:cubicBezTo>
                    <a:pt x="26" y="99"/>
                    <a:pt x="25" y="98"/>
                    <a:pt x="25" y="95"/>
                  </a:cubicBezTo>
                  <a:cubicBezTo>
                    <a:pt x="25" y="87"/>
                    <a:pt x="22" y="80"/>
                    <a:pt x="17" y="74"/>
                  </a:cubicBezTo>
                  <a:cubicBezTo>
                    <a:pt x="14" y="71"/>
                    <a:pt x="12" y="68"/>
                    <a:pt x="9" y="65"/>
                  </a:cubicBezTo>
                  <a:cubicBezTo>
                    <a:pt x="5" y="60"/>
                    <a:pt x="2" y="54"/>
                    <a:pt x="2" y="46"/>
                  </a:cubicBezTo>
                  <a:cubicBezTo>
                    <a:pt x="0" y="26"/>
                    <a:pt x="13" y="8"/>
                    <a:pt x="33" y="4"/>
                  </a:cubicBezTo>
                  <a:cubicBezTo>
                    <a:pt x="55" y="0"/>
                    <a:pt x="77" y="15"/>
                    <a:pt x="80" y="37"/>
                  </a:cubicBezTo>
                  <a:cubicBezTo>
                    <a:pt x="82" y="46"/>
                    <a:pt x="80" y="55"/>
                    <a:pt x="75" y="63"/>
                  </a:cubicBezTo>
                  <a:cubicBezTo>
                    <a:pt x="72" y="67"/>
                    <a:pt x="69" y="70"/>
                    <a:pt x="65" y="74"/>
                  </a:cubicBezTo>
                  <a:cubicBezTo>
                    <a:pt x="60" y="80"/>
                    <a:pt x="58" y="87"/>
                    <a:pt x="57" y="95"/>
                  </a:cubicBezTo>
                  <a:cubicBezTo>
                    <a:pt x="57" y="98"/>
                    <a:pt x="56" y="99"/>
                    <a:pt x="53" y="99"/>
                  </a:cubicBezTo>
                  <a:cubicBezTo>
                    <a:pt x="49" y="99"/>
                    <a:pt x="45" y="99"/>
                    <a:pt x="4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CDC81E8-B3B5-47E0-8603-1F1745AF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1308086"/>
              <a:ext cx="61913" cy="12700"/>
            </a:xfrm>
            <a:custGeom>
              <a:avLst/>
              <a:gdLst>
                <a:gd name="T0" fmla="*/ 16 w 32"/>
                <a:gd name="T1" fmla="*/ 1 h 6"/>
                <a:gd name="T2" fmla="*/ 29 w 32"/>
                <a:gd name="T3" fmla="*/ 1 h 6"/>
                <a:gd name="T4" fmla="*/ 32 w 32"/>
                <a:gd name="T5" fmla="*/ 3 h 6"/>
                <a:gd name="T6" fmla="*/ 29 w 32"/>
                <a:gd name="T7" fmla="*/ 6 h 6"/>
                <a:gd name="T8" fmla="*/ 4 w 32"/>
                <a:gd name="T9" fmla="*/ 6 h 6"/>
                <a:gd name="T10" fmla="*/ 0 w 32"/>
                <a:gd name="T11" fmla="*/ 3 h 6"/>
                <a:gd name="T12" fmla="*/ 4 w 32"/>
                <a:gd name="T13" fmla="*/ 0 h 6"/>
                <a:gd name="T14" fmla="*/ 16 w 32"/>
                <a:gd name="T15" fmla="*/ 0 h 6"/>
                <a:gd name="T16" fmla="*/ 16 w 32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">
                  <a:moveTo>
                    <a:pt x="16" y="1"/>
                  </a:moveTo>
                  <a:cubicBezTo>
                    <a:pt x="20" y="1"/>
                    <a:pt x="25" y="0"/>
                    <a:pt x="29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5"/>
                    <a:pt x="31" y="6"/>
                    <a:pt x="29" y="6"/>
                  </a:cubicBezTo>
                  <a:cubicBezTo>
                    <a:pt x="20" y="6"/>
                    <a:pt x="12" y="6"/>
                    <a:pt x="4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8" y="0"/>
                    <a:pt x="12" y="0"/>
                    <a:pt x="16" y="0"/>
                  </a:cubicBezTo>
                  <a:lnTo>
                    <a:pt x="1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5A390EC-CFE1-44AC-92FA-A7824615A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1290623"/>
              <a:ext cx="61913" cy="12700"/>
            </a:xfrm>
            <a:custGeom>
              <a:avLst/>
              <a:gdLst>
                <a:gd name="T0" fmla="*/ 16 w 32"/>
                <a:gd name="T1" fmla="*/ 6 h 6"/>
                <a:gd name="T2" fmla="*/ 4 w 32"/>
                <a:gd name="T3" fmla="*/ 6 h 6"/>
                <a:gd name="T4" fmla="*/ 0 w 32"/>
                <a:gd name="T5" fmla="*/ 3 h 6"/>
                <a:gd name="T6" fmla="*/ 4 w 32"/>
                <a:gd name="T7" fmla="*/ 0 h 6"/>
                <a:gd name="T8" fmla="*/ 28 w 32"/>
                <a:gd name="T9" fmla="*/ 0 h 6"/>
                <a:gd name="T10" fmla="*/ 32 w 32"/>
                <a:gd name="T11" fmla="*/ 3 h 6"/>
                <a:gd name="T12" fmla="*/ 28 w 32"/>
                <a:gd name="T13" fmla="*/ 6 h 6"/>
                <a:gd name="T14" fmla="*/ 16 w 3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">
                  <a:moveTo>
                    <a:pt x="16" y="6"/>
                  </a:moveTo>
                  <a:cubicBezTo>
                    <a:pt x="12" y="6"/>
                    <a:pt x="8" y="6"/>
                    <a:pt x="4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20" y="0"/>
                    <a:pt x="28" y="0"/>
                  </a:cubicBezTo>
                  <a:cubicBezTo>
                    <a:pt x="31" y="0"/>
                    <a:pt x="32" y="2"/>
                    <a:pt x="32" y="3"/>
                  </a:cubicBezTo>
                  <a:cubicBezTo>
                    <a:pt x="32" y="5"/>
                    <a:pt x="31" y="6"/>
                    <a:pt x="28" y="6"/>
                  </a:cubicBezTo>
                  <a:cubicBezTo>
                    <a:pt x="24" y="6"/>
                    <a:pt x="20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5DF59C0-01AB-4204-91E7-5B1DC5EE0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1451" y="1325548"/>
              <a:ext cx="38100" cy="22225"/>
            </a:xfrm>
            <a:custGeom>
              <a:avLst/>
              <a:gdLst>
                <a:gd name="T0" fmla="*/ 10 w 20"/>
                <a:gd name="T1" fmla="*/ 0 h 11"/>
                <a:gd name="T2" fmla="*/ 18 w 20"/>
                <a:gd name="T3" fmla="*/ 0 h 11"/>
                <a:gd name="T4" fmla="*/ 20 w 20"/>
                <a:gd name="T5" fmla="*/ 2 h 11"/>
                <a:gd name="T6" fmla="*/ 16 w 20"/>
                <a:gd name="T7" fmla="*/ 9 h 11"/>
                <a:gd name="T8" fmla="*/ 3 w 20"/>
                <a:gd name="T9" fmla="*/ 8 h 11"/>
                <a:gd name="T10" fmla="*/ 0 w 20"/>
                <a:gd name="T11" fmla="*/ 2 h 11"/>
                <a:gd name="T12" fmla="*/ 2 w 20"/>
                <a:gd name="T13" fmla="*/ 0 h 11"/>
                <a:gd name="T14" fmla="*/ 10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0" y="0"/>
                  </a:moveTo>
                  <a:cubicBezTo>
                    <a:pt x="12" y="0"/>
                    <a:pt x="15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6"/>
                    <a:pt x="19" y="8"/>
                    <a:pt x="16" y="9"/>
                  </a:cubicBezTo>
                  <a:cubicBezTo>
                    <a:pt x="11" y="11"/>
                    <a:pt x="7" y="11"/>
                    <a:pt x="3" y="8"/>
                  </a:cubicBezTo>
                  <a:cubicBezTo>
                    <a:pt x="1" y="7"/>
                    <a:pt x="0" y="5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AF7ABBAD-8302-45D8-957C-4722B351B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674499"/>
              </p:ext>
            </p:extLst>
          </p:nvPr>
        </p:nvGraphicFramePr>
        <p:xfrm>
          <a:off x="6372498" y="2685739"/>
          <a:ext cx="5057501" cy="280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158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4B71B78B-87CA-4DD0-9F29-960F51AA9DD9}"/>
              </a:ext>
            </a:extLst>
          </p:cNvPr>
          <p:cNvSpPr/>
          <p:nvPr/>
        </p:nvSpPr>
        <p:spPr>
          <a:xfrm>
            <a:off x="598016" y="2412798"/>
            <a:ext cx="5263398" cy="4046256"/>
          </a:xfrm>
          <a:prstGeom prst="rect">
            <a:avLst/>
          </a:prstGeom>
          <a:gradFill>
            <a:gsLst>
              <a:gs pos="37000">
                <a:schemeClr val="accent5">
                  <a:lumMod val="30000"/>
                  <a:lumOff val="70000"/>
                </a:schemeClr>
              </a:gs>
              <a:gs pos="100000">
                <a:schemeClr val="accent5">
                  <a:lumMod val="10000"/>
                  <a:lumOff val="9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Persons Under 16 Can “Drive”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4750C9-18AC-4E0D-9546-5F36525D828B}"/>
              </a:ext>
            </a:extLst>
          </p:cNvPr>
          <p:cNvSpPr/>
          <p:nvPr/>
        </p:nvSpPr>
        <p:spPr>
          <a:xfrm>
            <a:off x="6330587" y="1734993"/>
            <a:ext cx="5251813" cy="6778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Sensitivity Test Results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6CC93D-F8CE-48DF-9045-85E7EC074AA2}"/>
              </a:ext>
            </a:extLst>
          </p:cNvPr>
          <p:cNvSpPr/>
          <p:nvPr/>
        </p:nvSpPr>
        <p:spPr>
          <a:xfrm>
            <a:off x="6372499" y="1568225"/>
            <a:ext cx="1007551" cy="10075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99EE8A-24E8-42D6-BF7D-7AA4CDCDD64F}"/>
              </a:ext>
            </a:extLst>
          </p:cNvPr>
          <p:cNvSpPr/>
          <p:nvPr/>
        </p:nvSpPr>
        <p:spPr>
          <a:xfrm>
            <a:off x="598016" y="1734993"/>
            <a:ext cx="5251813" cy="67780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82880" rIns="91440" rtlCol="0" anchor="ctr"/>
          <a:lstStyle/>
          <a:p>
            <a:pPr algn="ctr"/>
            <a:r>
              <a:rPr lang="en-US" dirty="0"/>
              <a:t>Set minimum age of a “driver”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7AE319-C2A5-477B-8C53-F17BAEB3411C}"/>
              </a:ext>
            </a:extLst>
          </p:cNvPr>
          <p:cNvGrpSpPr/>
          <p:nvPr/>
        </p:nvGrpSpPr>
        <p:grpSpPr>
          <a:xfrm>
            <a:off x="6534700" y="1718787"/>
            <a:ext cx="775295" cy="610069"/>
            <a:chOff x="13971588" y="5503848"/>
            <a:chExt cx="387351" cy="304801"/>
          </a:xfrm>
          <a:solidFill>
            <a:schemeClr val="accent2">
              <a:lumMod val="50000"/>
            </a:schemeClr>
          </a:solidFill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0222FE80-FF1D-4531-9653-53D98CA1C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7976" y="5649898"/>
              <a:ext cx="80963" cy="79375"/>
            </a:xfrm>
            <a:custGeom>
              <a:avLst/>
              <a:gdLst>
                <a:gd name="T0" fmla="*/ 5 w 42"/>
                <a:gd name="T1" fmla="*/ 5 h 41"/>
                <a:gd name="T2" fmla="*/ 2 w 42"/>
                <a:gd name="T3" fmla="*/ 13 h 41"/>
                <a:gd name="T4" fmla="*/ 29 w 42"/>
                <a:gd name="T5" fmla="*/ 41 h 41"/>
                <a:gd name="T6" fmla="*/ 31 w 42"/>
                <a:gd name="T7" fmla="*/ 41 h 41"/>
                <a:gd name="T8" fmla="*/ 41 w 42"/>
                <a:gd name="T9" fmla="*/ 31 h 41"/>
                <a:gd name="T10" fmla="*/ 41 w 42"/>
                <a:gd name="T11" fmla="*/ 29 h 41"/>
                <a:gd name="T12" fmla="*/ 13 w 42"/>
                <a:gd name="T13" fmla="*/ 1 h 41"/>
                <a:gd name="T14" fmla="*/ 5 w 42"/>
                <a:gd name="T15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1">
                  <a:moveTo>
                    <a:pt x="5" y="5"/>
                  </a:moveTo>
                  <a:cubicBezTo>
                    <a:pt x="2" y="8"/>
                    <a:pt x="0" y="11"/>
                    <a:pt x="2" y="1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1" y="41"/>
                    <a:pt x="31" y="4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1"/>
                    <a:pt x="42" y="30"/>
                    <a:pt x="41" y="29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8" y="2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65E78EB-4313-45EE-A514-BB36B9CF0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7976" y="5651486"/>
              <a:ext cx="80963" cy="77788"/>
            </a:xfrm>
            <a:custGeom>
              <a:avLst/>
              <a:gdLst>
                <a:gd name="T0" fmla="*/ 12 w 42"/>
                <a:gd name="T1" fmla="*/ 0 h 40"/>
                <a:gd name="T2" fmla="*/ 13 w 42"/>
                <a:gd name="T3" fmla="*/ 0 h 40"/>
                <a:gd name="T4" fmla="*/ 41 w 42"/>
                <a:gd name="T5" fmla="*/ 28 h 40"/>
                <a:gd name="T6" fmla="*/ 41 w 42"/>
                <a:gd name="T7" fmla="*/ 30 h 40"/>
                <a:gd name="T8" fmla="*/ 31 w 42"/>
                <a:gd name="T9" fmla="*/ 40 h 40"/>
                <a:gd name="T10" fmla="*/ 30 w 42"/>
                <a:gd name="T11" fmla="*/ 40 h 40"/>
                <a:gd name="T12" fmla="*/ 29 w 42"/>
                <a:gd name="T13" fmla="*/ 40 h 40"/>
                <a:gd name="T14" fmla="*/ 2 w 42"/>
                <a:gd name="T15" fmla="*/ 12 h 40"/>
                <a:gd name="T16" fmla="*/ 5 w 42"/>
                <a:gd name="T17" fmla="*/ 4 h 40"/>
                <a:gd name="T18" fmla="*/ 12 w 42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0">
                  <a:moveTo>
                    <a:pt x="12" y="0"/>
                  </a:moveTo>
                  <a:cubicBezTo>
                    <a:pt x="12" y="0"/>
                    <a:pt x="13" y="0"/>
                    <a:pt x="13" y="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2" y="30"/>
                    <a:pt x="41" y="3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0"/>
                    <a:pt x="2" y="7"/>
                    <a:pt x="5" y="4"/>
                  </a:cubicBezTo>
                  <a:cubicBezTo>
                    <a:pt x="7" y="1"/>
                    <a:pt x="10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0419169F-6EC2-47A3-A93A-234891D5BA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33513" y="5503848"/>
              <a:ext cx="171450" cy="171450"/>
            </a:xfrm>
            <a:custGeom>
              <a:avLst/>
              <a:gdLst>
                <a:gd name="T0" fmla="*/ 16 w 89"/>
                <a:gd name="T1" fmla="*/ 16 h 88"/>
                <a:gd name="T2" fmla="*/ 16 w 89"/>
                <a:gd name="T3" fmla="*/ 73 h 88"/>
                <a:gd name="T4" fmla="*/ 73 w 89"/>
                <a:gd name="T5" fmla="*/ 73 h 88"/>
                <a:gd name="T6" fmla="*/ 73 w 89"/>
                <a:gd name="T7" fmla="*/ 16 h 88"/>
                <a:gd name="T8" fmla="*/ 16 w 89"/>
                <a:gd name="T9" fmla="*/ 16 h 88"/>
                <a:gd name="T10" fmla="*/ 67 w 89"/>
                <a:gd name="T11" fmla="*/ 67 h 88"/>
                <a:gd name="T12" fmla="*/ 22 w 89"/>
                <a:gd name="T13" fmla="*/ 67 h 88"/>
                <a:gd name="T14" fmla="*/ 22 w 89"/>
                <a:gd name="T15" fmla="*/ 22 h 88"/>
                <a:gd name="T16" fmla="*/ 67 w 89"/>
                <a:gd name="T17" fmla="*/ 22 h 88"/>
                <a:gd name="T18" fmla="*/ 67 w 89"/>
                <a:gd name="T19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8">
                  <a:moveTo>
                    <a:pt x="16" y="16"/>
                  </a:moveTo>
                  <a:cubicBezTo>
                    <a:pt x="0" y="31"/>
                    <a:pt x="0" y="57"/>
                    <a:pt x="16" y="73"/>
                  </a:cubicBezTo>
                  <a:cubicBezTo>
                    <a:pt x="32" y="88"/>
                    <a:pt x="57" y="88"/>
                    <a:pt x="73" y="73"/>
                  </a:cubicBezTo>
                  <a:cubicBezTo>
                    <a:pt x="89" y="57"/>
                    <a:pt x="89" y="31"/>
                    <a:pt x="73" y="16"/>
                  </a:cubicBezTo>
                  <a:cubicBezTo>
                    <a:pt x="57" y="0"/>
                    <a:pt x="32" y="0"/>
                    <a:pt x="16" y="16"/>
                  </a:cubicBezTo>
                  <a:close/>
                  <a:moveTo>
                    <a:pt x="67" y="67"/>
                  </a:moveTo>
                  <a:cubicBezTo>
                    <a:pt x="55" y="79"/>
                    <a:pt x="34" y="79"/>
                    <a:pt x="22" y="67"/>
                  </a:cubicBezTo>
                  <a:cubicBezTo>
                    <a:pt x="9" y="54"/>
                    <a:pt x="9" y="34"/>
                    <a:pt x="22" y="22"/>
                  </a:cubicBezTo>
                  <a:cubicBezTo>
                    <a:pt x="34" y="9"/>
                    <a:pt x="55" y="9"/>
                    <a:pt x="67" y="22"/>
                  </a:cubicBezTo>
                  <a:cubicBezTo>
                    <a:pt x="80" y="34"/>
                    <a:pt x="80" y="54"/>
                    <a:pt x="6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47A3C57-0463-4BB6-963A-F963A9F8D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0038" y="5641961"/>
              <a:ext cx="22225" cy="20638"/>
            </a:xfrm>
            <a:custGeom>
              <a:avLst/>
              <a:gdLst>
                <a:gd name="T0" fmla="*/ 3 w 11"/>
                <a:gd name="T1" fmla="*/ 2 h 11"/>
                <a:gd name="T2" fmla="*/ 0 w 11"/>
                <a:gd name="T3" fmla="*/ 5 h 11"/>
                <a:gd name="T4" fmla="*/ 6 w 11"/>
                <a:gd name="T5" fmla="*/ 11 h 11"/>
                <a:gd name="T6" fmla="*/ 8 w 11"/>
                <a:gd name="T7" fmla="*/ 8 h 11"/>
                <a:gd name="T8" fmla="*/ 11 w 11"/>
                <a:gd name="T9" fmla="*/ 6 h 11"/>
                <a:gd name="T10" fmla="*/ 5 w 11"/>
                <a:gd name="T11" fmla="*/ 0 h 11"/>
                <a:gd name="T12" fmla="*/ 3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3" y="2"/>
                  </a:moveTo>
                  <a:cubicBezTo>
                    <a:pt x="2" y="3"/>
                    <a:pt x="1" y="4"/>
                    <a:pt x="0" y="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8F0D0F9C-FB38-4A43-9864-9FA57C80C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0038" y="5641961"/>
              <a:ext cx="22225" cy="20638"/>
            </a:xfrm>
            <a:custGeom>
              <a:avLst/>
              <a:gdLst>
                <a:gd name="T0" fmla="*/ 5 w 11"/>
                <a:gd name="T1" fmla="*/ 0 h 11"/>
                <a:gd name="T2" fmla="*/ 11 w 11"/>
                <a:gd name="T3" fmla="*/ 6 h 11"/>
                <a:gd name="T4" fmla="*/ 8 w 11"/>
                <a:gd name="T5" fmla="*/ 8 h 11"/>
                <a:gd name="T6" fmla="*/ 6 w 11"/>
                <a:gd name="T7" fmla="*/ 11 h 11"/>
                <a:gd name="T8" fmla="*/ 0 w 11"/>
                <a:gd name="T9" fmla="*/ 5 h 11"/>
                <a:gd name="T10" fmla="*/ 3 w 11"/>
                <a:gd name="T11" fmla="*/ 2 h 11"/>
                <a:gd name="T12" fmla="*/ 5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9" y="7"/>
                    <a:pt x="8" y="8"/>
                  </a:cubicBezTo>
                  <a:cubicBezTo>
                    <a:pt x="7" y="9"/>
                    <a:pt x="7" y="10"/>
                    <a:pt x="6" y="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2"/>
                    <a:pt x="4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BCC34B5D-1589-4F30-B901-D498E3AC6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9526" y="5622911"/>
              <a:ext cx="63500" cy="185738"/>
            </a:xfrm>
            <a:custGeom>
              <a:avLst/>
              <a:gdLst>
                <a:gd name="T0" fmla="*/ 0 w 33"/>
                <a:gd name="T1" fmla="*/ 95 h 96"/>
                <a:gd name="T2" fmla="*/ 0 w 33"/>
                <a:gd name="T3" fmla="*/ 32 h 96"/>
                <a:gd name="T4" fmla="*/ 1 w 33"/>
                <a:gd name="T5" fmla="*/ 31 h 96"/>
                <a:gd name="T6" fmla="*/ 31 w 33"/>
                <a:gd name="T7" fmla="*/ 1 h 96"/>
                <a:gd name="T8" fmla="*/ 33 w 33"/>
                <a:gd name="T9" fmla="*/ 2 h 96"/>
                <a:gd name="T10" fmla="*/ 33 w 33"/>
                <a:gd name="T11" fmla="*/ 95 h 96"/>
                <a:gd name="T12" fmla="*/ 32 w 33"/>
                <a:gd name="T13" fmla="*/ 96 h 96"/>
                <a:gd name="T14" fmla="*/ 1 w 33"/>
                <a:gd name="T15" fmla="*/ 96 h 96"/>
                <a:gd name="T16" fmla="*/ 0 w 33"/>
                <a:gd name="T17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96">
                  <a:moveTo>
                    <a:pt x="0" y="95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1" y="31"/>
                    <a:pt x="1" y="3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0"/>
                    <a:pt x="33" y="1"/>
                    <a:pt x="33" y="2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6"/>
                    <a:pt x="33" y="96"/>
                    <a:pt x="32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96"/>
                    <a:pt x="0" y="96"/>
                    <a:pt x="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DFCBB348-E875-4E6A-A35E-27FC9C69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8426" y="5602273"/>
              <a:ext cx="65088" cy="206375"/>
            </a:xfrm>
            <a:custGeom>
              <a:avLst/>
              <a:gdLst>
                <a:gd name="T0" fmla="*/ 0 w 34"/>
                <a:gd name="T1" fmla="*/ 3 h 106"/>
                <a:gd name="T2" fmla="*/ 0 w 34"/>
                <a:gd name="T3" fmla="*/ 105 h 106"/>
                <a:gd name="T4" fmla="*/ 2 w 34"/>
                <a:gd name="T5" fmla="*/ 106 h 106"/>
                <a:gd name="T6" fmla="*/ 32 w 34"/>
                <a:gd name="T7" fmla="*/ 106 h 106"/>
                <a:gd name="T8" fmla="*/ 34 w 34"/>
                <a:gd name="T9" fmla="*/ 105 h 106"/>
                <a:gd name="T10" fmla="*/ 34 w 34"/>
                <a:gd name="T11" fmla="*/ 36 h 106"/>
                <a:gd name="T12" fmla="*/ 33 w 34"/>
                <a:gd name="T13" fmla="*/ 35 h 106"/>
                <a:gd name="T14" fmla="*/ 3 w 34"/>
                <a:gd name="T15" fmla="*/ 1 h 106"/>
                <a:gd name="T16" fmla="*/ 0 w 34"/>
                <a:gd name="T17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06">
                  <a:moveTo>
                    <a:pt x="0" y="3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106"/>
                    <a:pt x="1" y="106"/>
                    <a:pt x="2" y="106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3" y="106"/>
                    <a:pt x="34" y="106"/>
                    <a:pt x="34" y="105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3" y="35"/>
                    <a:pt x="33" y="3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078DF1C5-C34B-4672-BD65-DA011F385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7326" y="5659423"/>
              <a:ext cx="63500" cy="149225"/>
            </a:xfrm>
            <a:custGeom>
              <a:avLst/>
              <a:gdLst>
                <a:gd name="T0" fmla="*/ 11 w 33"/>
                <a:gd name="T1" fmla="*/ 0 h 77"/>
                <a:gd name="T2" fmla="*/ 0 w 33"/>
                <a:gd name="T3" fmla="*/ 11 h 77"/>
                <a:gd name="T4" fmla="*/ 0 w 33"/>
                <a:gd name="T5" fmla="*/ 12 h 77"/>
                <a:gd name="T6" fmla="*/ 0 w 33"/>
                <a:gd name="T7" fmla="*/ 76 h 77"/>
                <a:gd name="T8" fmla="*/ 2 w 33"/>
                <a:gd name="T9" fmla="*/ 77 h 77"/>
                <a:gd name="T10" fmla="*/ 32 w 33"/>
                <a:gd name="T11" fmla="*/ 77 h 77"/>
                <a:gd name="T12" fmla="*/ 33 w 33"/>
                <a:gd name="T13" fmla="*/ 76 h 77"/>
                <a:gd name="T14" fmla="*/ 33 w 33"/>
                <a:gd name="T15" fmla="*/ 6 h 77"/>
                <a:gd name="T16" fmla="*/ 32 w 33"/>
                <a:gd name="T17" fmla="*/ 6 h 77"/>
                <a:gd name="T18" fmla="*/ 11 w 33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77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7"/>
                    <a:pt x="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7"/>
                    <a:pt x="33" y="77"/>
                    <a:pt x="33" y="7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2" y="6"/>
                    <a:pt x="32" y="6"/>
                  </a:cubicBezTo>
                  <a:cubicBezTo>
                    <a:pt x="25" y="6"/>
                    <a:pt x="17" y="4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69F699D-3C54-4C9F-9D92-06D948229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3838" y="5619736"/>
              <a:ext cx="26988" cy="30163"/>
            </a:xfrm>
            <a:custGeom>
              <a:avLst/>
              <a:gdLst>
                <a:gd name="T0" fmla="*/ 14 w 14"/>
                <a:gd name="T1" fmla="*/ 15 h 15"/>
                <a:gd name="T2" fmla="*/ 14 w 14"/>
                <a:gd name="T3" fmla="*/ 2 h 15"/>
                <a:gd name="T4" fmla="*/ 12 w 14"/>
                <a:gd name="T5" fmla="*/ 1 h 15"/>
                <a:gd name="T6" fmla="*/ 0 w 14"/>
                <a:gd name="T7" fmla="*/ 12 h 15"/>
                <a:gd name="T8" fmla="*/ 13 w 14"/>
                <a:gd name="T9" fmla="*/ 15 h 15"/>
                <a:gd name="T10" fmla="*/ 14 w 1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4"/>
                    <a:pt x="9" y="15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6A9DFED3-1427-4CDE-847E-A94E0D080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57313" y="5557823"/>
              <a:ext cx="17463" cy="17463"/>
            </a:xfrm>
            <a:custGeom>
              <a:avLst/>
              <a:gdLst>
                <a:gd name="T0" fmla="*/ 5 w 9"/>
                <a:gd name="T1" fmla="*/ 9 h 9"/>
                <a:gd name="T2" fmla="*/ 0 w 9"/>
                <a:gd name="T3" fmla="*/ 5 h 9"/>
                <a:gd name="T4" fmla="*/ 5 w 9"/>
                <a:gd name="T5" fmla="*/ 0 h 9"/>
                <a:gd name="T6" fmla="*/ 9 w 9"/>
                <a:gd name="T7" fmla="*/ 5 h 9"/>
                <a:gd name="T8" fmla="*/ 5 w 9"/>
                <a:gd name="T9" fmla="*/ 9 h 9"/>
                <a:gd name="T10" fmla="*/ 5 w 9"/>
                <a:gd name="T11" fmla="*/ 1 h 9"/>
                <a:gd name="T12" fmla="*/ 1 w 9"/>
                <a:gd name="T13" fmla="*/ 5 h 9"/>
                <a:gd name="T14" fmla="*/ 5 w 9"/>
                <a:gd name="T15" fmla="*/ 8 h 9"/>
                <a:gd name="T16" fmla="*/ 8 w 9"/>
                <a:gd name="T17" fmla="*/ 5 h 9"/>
                <a:gd name="T18" fmla="*/ 5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  <a:close/>
                  <a:moveTo>
                    <a:pt x="5" y="1"/>
                  </a:moveTo>
                  <a:cubicBezTo>
                    <a:pt x="3" y="1"/>
                    <a:pt x="1" y="3"/>
                    <a:pt x="1" y="5"/>
                  </a:cubicBezTo>
                  <a:cubicBezTo>
                    <a:pt x="1" y="7"/>
                    <a:pt x="3" y="8"/>
                    <a:pt x="5" y="8"/>
                  </a:cubicBezTo>
                  <a:cubicBezTo>
                    <a:pt x="7" y="8"/>
                    <a:pt x="8" y="7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DE5D5A7-73BD-4514-9D00-C9117F6E46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98601" y="5572111"/>
              <a:ext cx="38100" cy="36513"/>
            </a:xfrm>
            <a:custGeom>
              <a:avLst/>
              <a:gdLst>
                <a:gd name="T0" fmla="*/ 9 w 19"/>
                <a:gd name="T1" fmla="*/ 19 h 19"/>
                <a:gd name="T2" fmla="*/ 0 w 19"/>
                <a:gd name="T3" fmla="*/ 10 h 19"/>
                <a:gd name="T4" fmla="*/ 9 w 19"/>
                <a:gd name="T5" fmla="*/ 0 h 19"/>
                <a:gd name="T6" fmla="*/ 19 w 19"/>
                <a:gd name="T7" fmla="*/ 10 h 19"/>
                <a:gd name="T8" fmla="*/ 9 w 19"/>
                <a:gd name="T9" fmla="*/ 19 h 19"/>
                <a:gd name="T10" fmla="*/ 9 w 19"/>
                <a:gd name="T11" fmla="*/ 3 h 19"/>
                <a:gd name="T12" fmla="*/ 2 w 19"/>
                <a:gd name="T13" fmla="*/ 10 h 19"/>
                <a:gd name="T14" fmla="*/ 9 w 19"/>
                <a:gd name="T15" fmla="*/ 16 h 19"/>
                <a:gd name="T16" fmla="*/ 16 w 19"/>
                <a:gd name="T17" fmla="*/ 10 h 19"/>
                <a:gd name="T18" fmla="*/ 9 w 19"/>
                <a:gd name="T1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cubicBezTo>
                    <a:pt x="4" y="19"/>
                    <a:pt x="0" y="15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9" y="4"/>
                    <a:pt x="19" y="10"/>
                  </a:cubicBezTo>
                  <a:cubicBezTo>
                    <a:pt x="19" y="15"/>
                    <a:pt x="15" y="19"/>
                    <a:pt x="9" y="19"/>
                  </a:cubicBezTo>
                  <a:close/>
                  <a:moveTo>
                    <a:pt x="9" y="3"/>
                  </a:moveTo>
                  <a:cubicBezTo>
                    <a:pt x="6" y="3"/>
                    <a:pt x="2" y="6"/>
                    <a:pt x="2" y="10"/>
                  </a:cubicBezTo>
                  <a:cubicBezTo>
                    <a:pt x="2" y="13"/>
                    <a:pt x="6" y="16"/>
                    <a:pt x="9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6"/>
                    <a:pt x="13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91A82089-1F9C-49EF-9192-73C3A27A3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71588" y="5643548"/>
              <a:ext cx="17463" cy="17463"/>
            </a:xfrm>
            <a:custGeom>
              <a:avLst/>
              <a:gdLst>
                <a:gd name="T0" fmla="*/ 5 w 9"/>
                <a:gd name="T1" fmla="*/ 9 h 9"/>
                <a:gd name="T2" fmla="*/ 0 w 9"/>
                <a:gd name="T3" fmla="*/ 4 h 9"/>
                <a:gd name="T4" fmla="*/ 5 w 9"/>
                <a:gd name="T5" fmla="*/ 0 h 9"/>
                <a:gd name="T6" fmla="*/ 9 w 9"/>
                <a:gd name="T7" fmla="*/ 4 h 9"/>
                <a:gd name="T8" fmla="*/ 5 w 9"/>
                <a:gd name="T9" fmla="*/ 9 h 9"/>
                <a:gd name="T10" fmla="*/ 5 w 9"/>
                <a:gd name="T11" fmla="*/ 1 h 9"/>
                <a:gd name="T12" fmla="*/ 1 w 9"/>
                <a:gd name="T13" fmla="*/ 4 h 9"/>
                <a:gd name="T14" fmla="*/ 5 w 9"/>
                <a:gd name="T15" fmla="*/ 8 h 9"/>
                <a:gd name="T16" fmla="*/ 8 w 9"/>
                <a:gd name="T17" fmla="*/ 4 h 9"/>
                <a:gd name="T18" fmla="*/ 5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  <a:close/>
                  <a:moveTo>
                    <a:pt x="5" y="1"/>
                  </a:moveTo>
                  <a:cubicBezTo>
                    <a:pt x="3" y="1"/>
                    <a:pt x="1" y="2"/>
                    <a:pt x="1" y="4"/>
                  </a:cubicBezTo>
                  <a:cubicBezTo>
                    <a:pt x="1" y="6"/>
                    <a:pt x="3" y="8"/>
                    <a:pt x="5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30CE104-ED41-4B02-A4A3-83F08B2478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38276" y="5648311"/>
              <a:ext cx="19050" cy="1905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2 h 10"/>
                <a:gd name="T12" fmla="*/ 2 w 10"/>
                <a:gd name="T13" fmla="*/ 5 h 10"/>
                <a:gd name="T14" fmla="*/ 5 w 10"/>
                <a:gd name="T15" fmla="*/ 8 h 10"/>
                <a:gd name="T16" fmla="*/ 8 w 10"/>
                <a:gd name="T17" fmla="*/ 5 h 10"/>
                <a:gd name="T18" fmla="*/ 5 w 1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  <a:moveTo>
                    <a:pt x="5" y="2"/>
                  </a:moveTo>
                  <a:cubicBezTo>
                    <a:pt x="3" y="2"/>
                    <a:pt x="2" y="3"/>
                    <a:pt x="2" y="5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7" y="8"/>
                    <a:pt x="8" y="7"/>
                    <a:pt x="8" y="5"/>
                  </a:cubicBezTo>
                  <a:cubicBezTo>
                    <a:pt x="8" y="3"/>
                    <a:pt x="7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BC896216-372F-4A3F-9754-EC17CB8DE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5876" y="5572111"/>
              <a:ext cx="74613" cy="76200"/>
            </a:xfrm>
            <a:custGeom>
              <a:avLst/>
              <a:gdLst>
                <a:gd name="T0" fmla="*/ 1 w 47"/>
                <a:gd name="T1" fmla="*/ 48 h 48"/>
                <a:gd name="T2" fmla="*/ 0 w 47"/>
                <a:gd name="T3" fmla="*/ 46 h 48"/>
                <a:gd name="T4" fmla="*/ 46 w 47"/>
                <a:gd name="T5" fmla="*/ 0 h 48"/>
                <a:gd name="T6" fmla="*/ 47 w 47"/>
                <a:gd name="T7" fmla="*/ 1 h 48"/>
                <a:gd name="T8" fmla="*/ 1 w 4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1" y="48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47" y="1"/>
                  </a:lnTo>
                  <a:lnTo>
                    <a:pt x="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A1B08F44-214A-43F1-906E-66DFC9735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0013" y="5572111"/>
              <a:ext cx="73025" cy="79375"/>
            </a:xfrm>
            <a:custGeom>
              <a:avLst/>
              <a:gdLst>
                <a:gd name="T0" fmla="*/ 45 w 46"/>
                <a:gd name="T1" fmla="*/ 50 h 50"/>
                <a:gd name="T2" fmla="*/ 0 w 46"/>
                <a:gd name="T3" fmla="*/ 1 h 50"/>
                <a:gd name="T4" fmla="*/ 1 w 46"/>
                <a:gd name="T5" fmla="*/ 0 h 50"/>
                <a:gd name="T6" fmla="*/ 46 w 46"/>
                <a:gd name="T7" fmla="*/ 49 h 50"/>
                <a:gd name="T8" fmla="*/ 45 w 46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45" y="5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46" y="49"/>
                  </a:lnTo>
                  <a:lnTo>
                    <a:pt x="4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611DCAC5-D80C-4262-A93A-ED2DFBB3B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2563" y="5637198"/>
              <a:ext cx="17463" cy="15875"/>
            </a:xfrm>
            <a:custGeom>
              <a:avLst/>
              <a:gdLst>
                <a:gd name="T0" fmla="*/ 2 w 11"/>
                <a:gd name="T1" fmla="*/ 10 h 10"/>
                <a:gd name="T2" fmla="*/ 0 w 11"/>
                <a:gd name="T3" fmla="*/ 9 h 10"/>
                <a:gd name="T4" fmla="*/ 10 w 11"/>
                <a:gd name="T5" fmla="*/ 0 h 10"/>
                <a:gd name="T6" fmla="*/ 11 w 11"/>
                <a:gd name="T7" fmla="*/ 2 h 10"/>
                <a:gd name="T8" fmla="*/ 2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2" y="10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FABF3F7B-73F2-4EF7-BA41-90F421864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5263" y="5597511"/>
              <a:ext cx="46038" cy="46038"/>
            </a:xfrm>
            <a:custGeom>
              <a:avLst/>
              <a:gdLst>
                <a:gd name="T0" fmla="*/ 6 w 29"/>
                <a:gd name="T1" fmla="*/ 29 h 29"/>
                <a:gd name="T2" fmla="*/ 0 w 29"/>
                <a:gd name="T3" fmla="*/ 23 h 29"/>
                <a:gd name="T4" fmla="*/ 23 w 29"/>
                <a:gd name="T5" fmla="*/ 0 h 29"/>
                <a:gd name="T6" fmla="*/ 29 w 29"/>
                <a:gd name="T7" fmla="*/ 5 h 29"/>
                <a:gd name="T8" fmla="*/ 6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6" y="29"/>
                  </a:moveTo>
                  <a:lnTo>
                    <a:pt x="0" y="23"/>
                  </a:lnTo>
                  <a:lnTo>
                    <a:pt x="23" y="0"/>
                  </a:lnTo>
                  <a:lnTo>
                    <a:pt x="29" y="5"/>
                  </a:lnTo>
                  <a:lnTo>
                    <a:pt x="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1E73D9DB-3C74-4FD4-9DD6-0EC5D6FE93CA}"/>
              </a:ext>
            </a:extLst>
          </p:cNvPr>
          <p:cNvSpPr/>
          <p:nvPr/>
        </p:nvSpPr>
        <p:spPr>
          <a:xfrm>
            <a:off x="640081" y="1568225"/>
            <a:ext cx="1007551" cy="10075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57BF2A-683A-4901-9C92-A10C68197433}"/>
              </a:ext>
            </a:extLst>
          </p:cNvPr>
          <p:cNvGrpSpPr/>
          <p:nvPr/>
        </p:nvGrpSpPr>
        <p:grpSpPr>
          <a:xfrm>
            <a:off x="861014" y="1657526"/>
            <a:ext cx="549274" cy="808847"/>
            <a:chOff x="14081126" y="1090598"/>
            <a:chExt cx="158750" cy="257175"/>
          </a:xfrm>
          <a:solidFill>
            <a:schemeClr val="accent5">
              <a:lumMod val="50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4A710C83-969D-4558-9D27-3A88D3778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1126" y="1090598"/>
              <a:ext cx="158750" cy="192088"/>
            </a:xfrm>
            <a:custGeom>
              <a:avLst/>
              <a:gdLst>
                <a:gd name="T0" fmla="*/ 41 w 82"/>
                <a:gd name="T1" fmla="*/ 99 h 99"/>
                <a:gd name="T2" fmla="*/ 29 w 82"/>
                <a:gd name="T3" fmla="*/ 99 h 99"/>
                <a:gd name="T4" fmla="*/ 25 w 82"/>
                <a:gd name="T5" fmla="*/ 95 h 99"/>
                <a:gd name="T6" fmla="*/ 17 w 82"/>
                <a:gd name="T7" fmla="*/ 74 h 99"/>
                <a:gd name="T8" fmla="*/ 9 w 82"/>
                <a:gd name="T9" fmla="*/ 65 h 99"/>
                <a:gd name="T10" fmla="*/ 2 w 82"/>
                <a:gd name="T11" fmla="*/ 46 h 99"/>
                <a:gd name="T12" fmla="*/ 33 w 82"/>
                <a:gd name="T13" fmla="*/ 4 h 99"/>
                <a:gd name="T14" fmla="*/ 80 w 82"/>
                <a:gd name="T15" fmla="*/ 37 h 99"/>
                <a:gd name="T16" fmla="*/ 75 w 82"/>
                <a:gd name="T17" fmla="*/ 63 h 99"/>
                <a:gd name="T18" fmla="*/ 65 w 82"/>
                <a:gd name="T19" fmla="*/ 74 h 99"/>
                <a:gd name="T20" fmla="*/ 57 w 82"/>
                <a:gd name="T21" fmla="*/ 95 h 99"/>
                <a:gd name="T22" fmla="*/ 53 w 82"/>
                <a:gd name="T23" fmla="*/ 99 h 99"/>
                <a:gd name="T24" fmla="*/ 41 w 82"/>
                <a:gd name="T2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99">
                  <a:moveTo>
                    <a:pt x="41" y="99"/>
                  </a:moveTo>
                  <a:cubicBezTo>
                    <a:pt x="37" y="99"/>
                    <a:pt x="33" y="99"/>
                    <a:pt x="29" y="99"/>
                  </a:cubicBezTo>
                  <a:cubicBezTo>
                    <a:pt x="26" y="99"/>
                    <a:pt x="25" y="98"/>
                    <a:pt x="25" y="95"/>
                  </a:cubicBezTo>
                  <a:cubicBezTo>
                    <a:pt x="25" y="87"/>
                    <a:pt x="22" y="80"/>
                    <a:pt x="17" y="74"/>
                  </a:cubicBezTo>
                  <a:cubicBezTo>
                    <a:pt x="14" y="71"/>
                    <a:pt x="12" y="68"/>
                    <a:pt x="9" y="65"/>
                  </a:cubicBezTo>
                  <a:cubicBezTo>
                    <a:pt x="5" y="60"/>
                    <a:pt x="2" y="54"/>
                    <a:pt x="2" y="46"/>
                  </a:cubicBezTo>
                  <a:cubicBezTo>
                    <a:pt x="0" y="26"/>
                    <a:pt x="13" y="8"/>
                    <a:pt x="33" y="4"/>
                  </a:cubicBezTo>
                  <a:cubicBezTo>
                    <a:pt x="55" y="0"/>
                    <a:pt x="77" y="15"/>
                    <a:pt x="80" y="37"/>
                  </a:cubicBezTo>
                  <a:cubicBezTo>
                    <a:pt x="82" y="46"/>
                    <a:pt x="80" y="55"/>
                    <a:pt x="75" y="63"/>
                  </a:cubicBezTo>
                  <a:cubicBezTo>
                    <a:pt x="72" y="67"/>
                    <a:pt x="69" y="70"/>
                    <a:pt x="65" y="74"/>
                  </a:cubicBezTo>
                  <a:cubicBezTo>
                    <a:pt x="60" y="80"/>
                    <a:pt x="58" y="87"/>
                    <a:pt x="57" y="95"/>
                  </a:cubicBezTo>
                  <a:cubicBezTo>
                    <a:pt x="57" y="98"/>
                    <a:pt x="56" y="99"/>
                    <a:pt x="53" y="99"/>
                  </a:cubicBezTo>
                  <a:cubicBezTo>
                    <a:pt x="49" y="99"/>
                    <a:pt x="45" y="99"/>
                    <a:pt x="4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B532D41C-EF1F-4BC5-B415-AD598E541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1308086"/>
              <a:ext cx="61913" cy="12700"/>
            </a:xfrm>
            <a:custGeom>
              <a:avLst/>
              <a:gdLst>
                <a:gd name="T0" fmla="*/ 16 w 32"/>
                <a:gd name="T1" fmla="*/ 1 h 6"/>
                <a:gd name="T2" fmla="*/ 29 w 32"/>
                <a:gd name="T3" fmla="*/ 1 h 6"/>
                <a:gd name="T4" fmla="*/ 32 w 32"/>
                <a:gd name="T5" fmla="*/ 3 h 6"/>
                <a:gd name="T6" fmla="*/ 29 w 32"/>
                <a:gd name="T7" fmla="*/ 6 h 6"/>
                <a:gd name="T8" fmla="*/ 4 w 32"/>
                <a:gd name="T9" fmla="*/ 6 h 6"/>
                <a:gd name="T10" fmla="*/ 0 w 32"/>
                <a:gd name="T11" fmla="*/ 3 h 6"/>
                <a:gd name="T12" fmla="*/ 4 w 32"/>
                <a:gd name="T13" fmla="*/ 0 h 6"/>
                <a:gd name="T14" fmla="*/ 16 w 32"/>
                <a:gd name="T15" fmla="*/ 0 h 6"/>
                <a:gd name="T16" fmla="*/ 16 w 32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">
                  <a:moveTo>
                    <a:pt x="16" y="1"/>
                  </a:moveTo>
                  <a:cubicBezTo>
                    <a:pt x="20" y="1"/>
                    <a:pt x="25" y="0"/>
                    <a:pt x="29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5"/>
                    <a:pt x="31" y="6"/>
                    <a:pt x="29" y="6"/>
                  </a:cubicBezTo>
                  <a:cubicBezTo>
                    <a:pt x="20" y="6"/>
                    <a:pt x="12" y="6"/>
                    <a:pt x="4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8" y="0"/>
                    <a:pt x="12" y="0"/>
                    <a:pt x="16" y="0"/>
                  </a:cubicBezTo>
                  <a:lnTo>
                    <a:pt x="1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AAE16B12-B05B-41DF-8546-B31132917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1290623"/>
              <a:ext cx="61913" cy="12700"/>
            </a:xfrm>
            <a:custGeom>
              <a:avLst/>
              <a:gdLst>
                <a:gd name="T0" fmla="*/ 16 w 32"/>
                <a:gd name="T1" fmla="*/ 6 h 6"/>
                <a:gd name="T2" fmla="*/ 4 w 32"/>
                <a:gd name="T3" fmla="*/ 6 h 6"/>
                <a:gd name="T4" fmla="*/ 0 w 32"/>
                <a:gd name="T5" fmla="*/ 3 h 6"/>
                <a:gd name="T6" fmla="*/ 4 w 32"/>
                <a:gd name="T7" fmla="*/ 0 h 6"/>
                <a:gd name="T8" fmla="*/ 28 w 32"/>
                <a:gd name="T9" fmla="*/ 0 h 6"/>
                <a:gd name="T10" fmla="*/ 32 w 32"/>
                <a:gd name="T11" fmla="*/ 3 h 6"/>
                <a:gd name="T12" fmla="*/ 28 w 32"/>
                <a:gd name="T13" fmla="*/ 6 h 6"/>
                <a:gd name="T14" fmla="*/ 16 w 3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">
                  <a:moveTo>
                    <a:pt x="16" y="6"/>
                  </a:moveTo>
                  <a:cubicBezTo>
                    <a:pt x="12" y="6"/>
                    <a:pt x="8" y="6"/>
                    <a:pt x="4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20" y="0"/>
                    <a:pt x="28" y="0"/>
                  </a:cubicBezTo>
                  <a:cubicBezTo>
                    <a:pt x="31" y="0"/>
                    <a:pt x="32" y="2"/>
                    <a:pt x="32" y="3"/>
                  </a:cubicBezTo>
                  <a:cubicBezTo>
                    <a:pt x="32" y="5"/>
                    <a:pt x="31" y="6"/>
                    <a:pt x="28" y="6"/>
                  </a:cubicBezTo>
                  <a:cubicBezTo>
                    <a:pt x="24" y="6"/>
                    <a:pt x="20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84D4894B-9A73-450A-A250-55A57E397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1451" y="1325548"/>
              <a:ext cx="38100" cy="22225"/>
            </a:xfrm>
            <a:custGeom>
              <a:avLst/>
              <a:gdLst>
                <a:gd name="T0" fmla="*/ 10 w 20"/>
                <a:gd name="T1" fmla="*/ 0 h 11"/>
                <a:gd name="T2" fmla="*/ 18 w 20"/>
                <a:gd name="T3" fmla="*/ 0 h 11"/>
                <a:gd name="T4" fmla="*/ 20 w 20"/>
                <a:gd name="T5" fmla="*/ 2 h 11"/>
                <a:gd name="T6" fmla="*/ 16 w 20"/>
                <a:gd name="T7" fmla="*/ 9 h 11"/>
                <a:gd name="T8" fmla="*/ 3 w 20"/>
                <a:gd name="T9" fmla="*/ 8 h 11"/>
                <a:gd name="T10" fmla="*/ 0 w 20"/>
                <a:gd name="T11" fmla="*/ 2 h 11"/>
                <a:gd name="T12" fmla="*/ 2 w 20"/>
                <a:gd name="T13" fmla="*/ 0 h 11"/>
                <a:gd name="T14" fmla="*/ 10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0" y="0"/>
                  </a:moveTo>
                  <a:cubicBezTo>
                    <a:pt x="12" y="0"/>
                    <a:pt x="15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6"/>
                    <a:pt x="19" y="8"/>
                    <a:pt x="16" y="9"/>
                  </a:cubicBezTo>
                  <a:cubicBezTo>
                    <a:pt x="11" y="11"/>
                    <a:pt x="7" y="11"/>
                    <a:pt x="3" y="8"/>
                  </a:cubicBezTo>
                  <a:cubicBezTo>
                    <a:pt x="1" y="7"/>
                    <a:pt x="0" y="5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D268B80C-1C69-48B1-8BAA-84C74FFA9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1126" y="1090598"/>
              <a:ext cx="158750" cy="192088"/>
            </a:xfrm>
            <a:custGeom>
              <a:avLst/>
              <a:gdLst>
                <a:gd name="T0" fmla="*/ 41 w 82"/>
                <a:gd name="T1" fmla="*/ 99 h 99"/>
                <a:gd name="T2" fmla="*/ 29 w 82"/>
                <a:gd name="T3" fmla="*/ 99 h 99"/>
                <a:gd name="T4" fmla="*/ 25 w 82"/>
                <a:gd name="T5" fmla="*/ 95 h 99"/>
                <a:gd name="T6" fmla="*/ 17 w 82"/>
                <a:gd name="T7" fmla="*/ 74 h 99"/>
                <a:gd name="T8" fmla="*/ 9 w 82"/>
                <a:gd name="T9" fmla="*/ 65 h 99"/>
                <a:gd name="T10" fmla="*/ 2 w 82"/>
                <a:gd name="T11" fmla="*/ 46 h 99"/>
                <a:gd name="T12" fmla="*/ 33 w 82"/>
                <a:gd name="T13" fmla="*/ 4 h 99"/>
                <a:gd name="T14" fmla="*/ 80 w 82"/>
                <a:gd name="T15" fmla="*/ 37 h 99"/>
                <a:gd name="T16" fmla="*/ 75 w 82"/>
                <a:gd name="T17" fmla="*/ 63 h 99"/>
                <a:gd name="T18" fmla="*/ 65 w 82"/>
                <a:gd name="T19" fmla="*/ 74 h 99"/>
                <a:gd name="T20" fmla="*/ 57 w 82"/>
                <a:gd name="T21" fmla="*/ 95 h 99"/>
                <a:gd name="T22" fmla="*/ 53 w 82"/>
                <a:gd name="T23" fmla="*/ 99 h 99"/>
                <a:gd name="T24" fmla="*/ 41 w 82"/>
                <a:gd name="T2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99">
                  <a:moveTo>
                    <a:pt x="41" y="99"/>
                  </a:moveTo>
                  <a:cubicBezTo>
                    <a:pt x="37" y="99"/>
                    <a:pt x="33" y="99"/>
                    <a:pt x="29" y="99"/>
                  </a:cubicBezTo>
                  <a:cubicBezTo>
                    <a:pt x="26" y="99"/>
                    <a:pt x="25" y="98"/>
                    <a:pt x="25" y="95"/>
                  </a:cubicBezTo>
                  <a:cubicBezTo>
                    <a:pt x="25" y="87"/>
                    <a:pt x="22" y="80"/>
                    <a:pt x="17" y="74"/>
                  </a:cubicBezTo>
                  <a:cubicBezTo>
                    <a:pt x="14" y="71"/>
                    <a:pt x="12" y="68"/>
                    <a:pt x="9" y="65"/>
                  </a:cubicBezTo>
                  <a:cubicBezTo>
                    <a:pt x="5" y="60"/>
                    <a:pt x="2" y="54"/>
                    <a:pt x="2" y="46"/>
                  </a:cubicBezTo>
                  <a:cubicBezTo>
                    <a:pt x="0" y="26"/>
                    <a:pt x="13" y="8"/>
                    <a:pt x="33" y="4"/>
                  </a:cubicBezTo>
                  <a:cubicBezTo>
                    <a:pt x="55" y="0"/>
                    <a:pt x="77" y="15"/>
                    <a:pt x="80" y="37"/>
                  </a:cubicBezTo>
                  <a:cubicBezTo>
                    <a:pt x="82" y="46"/>
                    <a:pt x="80" y="55"/>
                    <a:pt x="75" y="63"/>
                  </a:cubicBezTo>
                  <a:cubicBezTo>
                    <a:pt x="72" y="67"/>
                    <a:pt x="69" y="70"/>
                    <a:pt x="65" y="74"/>
                  </a:cubicBezTo>
                  <a:cubicBezTo>
                    <a:pt x="60" y="80"/>
                    <a:pt x="58" y="87"/>
                    <a:pt x="57" y="95"/>
                  </a:cubicBezTo>
                  <a:cubicBezTo>
                    <a:pt x="57" y="98"/>
                    <a:pt x="56" y="99"/>
                    <a:pt x="53" y="99"/>
                  </a:cubicBezTo>
                  <a:cubicBezTo>
                    <a:pt x="49" y="99"/>
                    <a:pt x="45" y="99"/>
                    <a:pt x="4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6BCBC1A1-51D9-4E06-86DC-264BB0527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1308086"/>
              <a:ext cx="61913" cy="12700"/>
            </a:xfrm>
            <a:custGeom>
              <a:avLst/>
              <a:gdLst>
                <a:gd name="T0" fmla="*/ 16 w 32"/>
                <a:gd name="T1" fmla="*/ 1 h 6"/>
                <a:gd name="T2" fmla="*/ 29 w 32"/>
                <a:gd name="T3" fmla="*/ 1 h 6"/>
                <a:gd name="T4" fmla="*/ 32 w 32"/>
                <a:gd name="T5" fmla="*/ 3 h 6"/>
                <a:gd name="T6" fmla="*/ 29 w 32"/>
                <a:gd name="T7" fmla="*/ 6 h 6"/>
                <a:gd name="T8" fmla="*/ 4 w 32"/>
                <a:gd name="T9" fmla="*/ 6 h 6"/>
                <a:gd name="T10" fmla="*/ 0 w 32"/>
                <a:gd name="T11" fmla="*/ 3 h 6"/>
                <a:gd name="T12" fmla="*/ 4 w 32"/>
                <a:gd name="T13" fmla="*/ 0 h 6"/>
                <a:gd name="T14" fmla="*/ 16 w 32"/>
                <a:gd name="T15" fmla="*/ 0 h 6"/>
                <a:gd name="T16" fmla="*/ 16 w 32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">
                  <a:moveTo>
                    <a:pt x="16" y="1"/>
                  </a:moveTo>
                  <a:cubicBezTo>
                    <a:pt x="20" y="1"/>
                    <a:pt x="25" y="0"/>
                    <a:pt x="29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5"/>
                    <a:pt x="31" y="6"/>
                    <a:pt x="29" y="6"/>
                  </a:cubicBezTo>
                  <a:cubicBezTo>
                    <a:pt x="20" y="6"/>
                    <a:pt x="12" y="6"/>
                    <a:pt x="4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8" y="0"/>
                    <a:pt x="12" y="0"/>
                    <a:pt x="16" y="0"/>
                  </a:cubicBezTo>
                  <a:lnTo>
                    <a:pt x="1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3F5042A7-C1BC-4DE9-9EF2-ECC0C3353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1290623"/>
              <a:ext cx="61913" cy="12700"/>
            </a:xfrm>
            <a:custGeom>
              <a:avLst/>
              <a:gdLst>
                <a:gd name="T0" fmla="*/ 16 w 32"/>
                <a:gd name="T1" fmla="*/ 6 h 6"/>
                <a:gd name="T2" fmla="*/ 4 w 32"/>
                <a:gd name="T3" fmla="*/ 6 h 6"/>
                <a:gd name="T4" fmla="*/ 0 w 32"/>
                <a:gd name="T5" fmla="*/ 3 h 6"/>
                <a:gd name="T6" fmla="*/ 4 w 32"/>
                <a:gd name="T7" fmla="*/ 0 h 6"/>
                <a:gd name="T8" fmla="*/ 28 w 32"/>
                <a:gd name="T9" fmla="*/ 0 h 6"/>
                <a:gd name="T10" fmla="*/ 32 w 32"/>
                <a:gd name="T11" fmla="*/ 3 h 6"/>
                <a:gd name="T12" fmla="*/ 28 w 32"/>
                <a:gd name="T13" fmla="*/ 6 h 6"/>
                <a:gd name="T14" fmla="*/ 16 w 3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">
                  <a:moveTo>
                    <a:pt x="16" y="6"/>
                  </a:moveTo>
                  <a:cubicBezTo>
                    <a:pt x="12" y="6"/>
                    <a:pt x="8" y="6"/>
                    <a:pt x="4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20" y="0"/>
                    <a:pt x="28" y="0"/>
                  </a:cubicBezTo>
                  <a:cubicBezTo>
                    <a:pt x="31" y="0"/>
                    <a:pt x="32" y="2"/>
                    <a:pt x="32" y="3"/>
                  </a:cubicBezTo>
                  <a:cubicBezTo>
                    <a:pt x="32" y="5"/>
                    <a:pt x="31" y="6"/>
                    <a:pt x="28" y="6"/>
                  </a:cubicBezTo>
                  <a:cubicBezTo>
                    <a:pt x="24" y="6"/>
                    <a:pt x="20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B8BCA9D0-86B2-4F73-AEE9-B42322B5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1451" y="1325548"/>
              <a:ext cx="38100" cy="22225"/>
            </a:xfrm>
            <a:custGeom>
              <a:avLst/>
              <a:gdLst>
                <a:gd name="T0" fmla="*/ 10 w 20"/>
                <a:gd name="T1" fmla="*/ 0 h 11"/>
                <a:gd name="T2" fmla="*/ 18 w 20"/>
                <a:gd name="T3" fmla="*/ 0 h 11"/>
                <a:gd name="T4" fmla="*/ 20 w 20"/>
                <a:gd name="T5" fmla="*/ 2 h 11"/>
                <a:gd name="T6" fmla="*/ 16 w 20"/>
                <a:gd name="T7" fmla="*/ 9 h 11"/>
                <a:gd name="T8" fmla="*/ 3 w 20"/>
                <a:gd name="T9" fmla="*/ 8 h 11"/>
                <a:gd name="T10" fmla="*/ 0 w 20"/>
                <a:gd name="T11" fmla="*/ 2 h 11"/>
                <a:gd name="T12" fmla="*/ 2 w 20"/>
                <a:gd name="T13" fmla="*/ 0 h 11"/>
                <a:gd name="T14" fmla="*/ 10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0" y="0"/>
                  </a:moveTo>
                  <a:cubicBezTo>
                    <a:pt x="12" y="0"/>
                    <a:pt x="15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6"/>
                    <a:pt x="19" y="8"/>
                    <a:pt x="16" y="9"/>
                  </a:cubicBezTo>
                  <a:cubicBezTo>
                    <a:pt x="11" y="11"/>
                    <a:pt x="7" y="11"/>
                    <a:pt x="3" y="8"/>
                  </a:cubicBezTo>
                  <a:cubicBezTo>
                    <a:pt x="1" y="7"/>
                    <a:pt x="0" y="5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6C68A12C-0484-4EB9-83DA-B24B5A552F0A}"/>
              </a:ext>
            </a:extLst>
          </p:cNvPr>
          <p:cNvSpPr txBox="1">
            <a:spLocks/>
          </p:cNvSpPr>
          <p:nvPr/>
        </p:nvSpPr>
        <p:spPr>
          <a:xfrm>
            <a:off x="609599" y="2742545"/>
            <a:ext cx="5240230" cy="3910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1800"/>
              </a:spcBef>
              <a:buFontTx/>
              <a:buBlip>
                <a:blip r:embed="rId3"/>
              </a:buBlip>
              <a:defRPr sz="18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ts val="450"/>
              </a:spcBef>
              <a:buClr>
                <a:schemeClr val="accent6"/>
              </a:buClr>
              <a:buFont typeface="Arial" pitchFamily="34" charset="0"/>
              <a:buChar char="»"/>
              <a:defRPr sz="16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ts val="450"/>
              </a:spcBef>
              <a:buFont typeface="Arial" pitchFamily="34" charset="0"/>
              <a:buChar char="–"/>
              <a:defRPr sz="16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3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ts val="450"/>
              </a:spcBef>
              <a:buFont typeface="Wingdings" pitchFamily="2" charset="2"/>
              <a:buChar char="§"/>
              <a:defRPr sz="13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Directly affects the following model components:</a:t>
            </a:r>
          </a:p>
          <a:p>
            <a:pPr lvl="1"/>
            <a:r>
              <a:rPr lang="en-US" sz="2000" dirty="0"/>
              <a:t>Tour and trip mode choice</a:t>
            </a:r>
          </a:p>
          <a:p>
            <a:endParaRPr lang="en-US" sz="2000" dirty="0"/>
          </a:p>
          <a:p>
            <a:r>
              <a:rPr lang="en-US" sz="2000" dirty="0"/>
              <a:t>Sensitivity test:</a:t>
            </a:r>
            <a:br>
              <a:rPr lang="en-US" sz="2000" dirty="0"/>
            </a:br>
            <a:r>
              <a:rPr lang="en-US" sz="2000" dirty="0"/>
              <a:t>Minimum “drive” age = 11</a:t>
            </a: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84C5B5A4-F6C0-405D-ADA6-BD67075060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733039"/>
              </p:ext>
            </p:extLst>
          </p:nvPr>
        </p:nvGraphicFramePr>
        <p:xfrm>
          <a:off x="6330587" y="2584062"/>
          <a:ext cx="5263397" cy="2820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3CF7964D-C3E3-4DEE-AE13-0B88D6FC1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13340"/>
              </p:ext>
            </p:extLst>
          </p:nvPr>
        </p:nvGraphicFramePr>
        <p:xfrm>
          <a:off x="6372498" y="5488688"/>
          <a:ext cx="5057502" cy="726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5834">
                  <a:extLst>
                    <a:ext uri="{9D8B030D-6E8A-4147-A177-3AD203B41FA5}">
                      <a16:colId xmlns:a16="http://schemas.microsoft.com/office/drawing/2014/main" val="3433971309"/>
                    </a:ext>
                  </a:extLst>
                </a:gridCol>
                <a:gridCol w="1685834">
                  <a:extLst>
                    <a:ext uri="{9D8B030D-6E8A-4147-A177-3AD203B41FA5}">
                      <a16:colId xmlns:a16="http://schemas.microsoft.com/office/drawing/2014/main" val="490604648"/>
                    </a:ext>
                  </a:extLst>
                </a:gridCol>
                <a:gridCol w="1685834">
                  <a:extLst>
                    <a:ext uri="{9D8B030D-6E8A-4147-A177-3AD203B41FA5}">
                      <a16:colId xmlns:a16="http://schemas.microsoft.com/office/drawing/2014/main" val="213461343"/>
                    </a:ext>
                  </a:extLst>
                </a:gridCol>
              </a:tblGrid>
              <a:tr h="3914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Assignment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297762"/>
                  </a:ext>
                </a:extLst>
              </a:tr>
              <a:tr h="335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VMT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+ 546k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+ 1.6%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609669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1986195-DACD-4B05-BD5B-9F0C0DAE51E1}"/>
              </a:ext>
            </a:extLst>
          </p:cNvPr>
          <p:cNvSpPr/>
          <p:nvPr/>
        </p:nvSpPr>
        <p:spPr>
          <a:xfrm>
            <a:off x="6706282" y="4199860"/>
            <a:ext cx="1012956" cy="925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D61476C-E7AE-4BB6-AB36-EB808343437E}"/>
              </a:ext>
            </a:extLst>
          </p:cNvPr>
          <p:cNvSpPr/>
          <p:nvPr/>
        </p:nvSpPr>
        <p:spPr>
          <a:xfrm>
            <a:off x="598016" y="2412798"/>
            <a:ext cx="5263398" cy="4046256"/>
          </a:xfrm>
          <a:prstGeom prst="rect">
            <a:avLst/>
          </a:prstGeom>
          <a:gradFill>
            <a:gsLst>
              <a:gs pos="37000">
                <a:schemeClr val="accent5">
                  <a:lumMod val="30000"/>
                  <a:lumOff val="70000"/>
                </a:schemeClr>
              </a:gs>
              <a:gs pos="100000">
                <a:schemeClr val="accent5">
                  <a:lumMod val="10000"/>
                  <a:lumOff val="9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to IVTT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400443-EF8B-4846-BBCE-76A8D7AD7433}"/>
              </a:ext>
            </a:extLst>
          </p:cNvPr>
          <p:cNvSpPr txBox="1">
            <a:spLocks/>
          </p:cNvSpPr>
          <p:nvPr/>
        </p:nvSpPr>
        <p:spPr>
          <a:xfrm>
            <a:off x="609599" y="2742545"/>
            <a:ext cx="5240230" cy="3910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1800"/>
              </a:spcBef>
              <a:buFontTx/>
              <a:buBlip>
                <a:blip r:embed="rId3"/>
              </a:buBlip>
              <a:defRPr sz="18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ts val="450"/>
              </a:spcBef>
              <a:buClr>
                <a:schemeClr val="accent6"/>
              </a:buClr>
              <a:buFont typeface="Arial" pitchFamily="34" charset="0"/>
              <a:buChar char="»"/>
              <a:defRPr sz="16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ts val="450"/>
              </a:spcBef>
              <a:buFont typeface="Arial" pitchFamily="34" charset="0"/>
              <a:buChar char="–"/>
              <a:defRPr sz="16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3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ts val="450"/>
              </a:spcBef>
              <a:buFont typeface="Wingdings" pitchFamily="2" charset="2"/>
              <a:buChar char="§"/>
              <a:defRPr sz="13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Directly affects the following model components:</a:t>
            </a:r>
          </a:p>
          <a:p>
            <a:pPr lvl="1"/>
            <a:r>
              <a:rPr lang="en-US" sz="2000" dirty="0"/>
              <a:t>Tour Mode Choice</a:t>
            </a:r>
          </a:p>
          <a:p>
            <a:endParaRPr lang="en-US" sz="2000" dirty="0"/>
          </a:p>
          <a:p>
            <a:r>
              <a:rPr lang="en-US" sz="2000" dirty="0"/>
              <a:t>Sensitivity tests</a:t>
            </a:r>
            <a:br>
              <a:rPr lang="en-US" sz="2000" dirty="0"/>
            </a:br>
            <a:r>
              <a:rPr lang="en-US" sz="2000" dirty="0"/>
              <a:t>-75% reduction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D0074E-9E97-4B28-997C-49B31BED2D80}"/>
              </a:ext>
            </a:extLst>
          </p:cNvPr>
          <p:cNvSpPr/>
          <p:nvPr/>
        </p:nvSpPr>
        <p:spPr>
          <a:xfrm>
            <a:off x="6330587" y="1734993"/>
            <a:ext cx="5251813" cy="6778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Sensitivity Test Results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200BD82-C368-4C55-BA7B-FD6EFB862E69}"/>
              </a:ext>
            </a:extLst>
          </p:cNvPr>
          <p:cNvSpPr/>
          <p:nvPr/>
        </p:nvSpPr>
        <p:spPr>
          <a:xfrm>
            <a:off x="6372499" y="1568225"/>
            <a:ext cx="1007551" cy="10075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9E69E91-A6AC-40FF-A4E3-DEBC255EEEF2}"/>
              </a:ext>
            </a:extLst>
          </p:cNvPr>
          <p:cNvSpPr/>
          <p:nvPr/>
        </p:nvSpPr>
        <p:spPr>
          <a:xfrm>
            <a:off x="598016" y="1734993"/>
            <a:ext cx="5250207" cy="67780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Reduce sensitivity to IVTT  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F679C1-E544-4FA8-BF7E-B21248AC3F8B}"/>
              </a:ext>
            </a:extLst>
          </p:cNvPr>
          <p:cNvGrpSpPr/>
          <p:nvPr/>
        </p:nvGrpSpPr>
        <p:grpSpPr>
          <a:xfrm>
            <a:off x="6534700" y="1718787"/>
            <a:ext cx="775295" cy="610069"/>
            <a:chOff x="13971588" y="5503848"/>
            <a:chExt cx="387351" cy="304801"/>
          </a:xfrm>
          <a:solidFill>
            <a:schemeClr val="accent2">
              <a:lumMod val="50000"/>
            </a:schemeClr>
          </a:solidFill>
        </p:grpSpPr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D974024B-E80B-4608-8DC5-887669EEE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7976" y="5649898"/>
              <a:ext cx="80963" cy="79375"/>
            </a:xfrm>
            <a:custGeom>
              <a:avLst/>
              <a:gdLst>
                <a:gd name="T0" fmla="*/ 5 w 42"/>
                <a:gd name="T1" fmla="*/ 5 h 41"/>
                <a:gd name="T2" fmla="*/ 2 w 42"/>
                <a:gd name="T3" fmla="*/ 13 h 41"/>
                <a:gd name="T4" fmla="*/ 29 w 42"/>
                <a:gd name="T5" fmla="*/ 41 h 41"/>
                <a:gd name="T6" fmla="*/ 31 w 42"/>
                <a:gd name="T7" fmla="*/ 41 h 41"/>
                <a:gd name="T8" fmla="*/ 41 w 42"/>
                <a:gd name="T9" fmla="*/ 31 h 41"/>
                <a:gd name="T10" fmla="*/ 41 w 42"/>
                <a:gd name="T11" fmla="*/ 29 h 41"/>
                <a:gd name="T12" fmla="*/ 13 w 42"/>
                <a:gd name="T13" fmla="*/ 1 h 41"/>
                <a:gd name="T14" fmla="*/ 5 w 42"/>
                <a:gd name="T15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1">
                  <a:moveTo>
                    <a:pt x="5" y="5"/>
                  </a:moveTo>
                  <a:cubicBezTo>
                    <a:pt x="2" y="8"/>
                    <a:pt x="0" y="11"/>
                    <a:pt x="2" y="1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1" y="41"/>
                    <a:pt x="31" y="4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1"/>
                    <a:pt x="42" y="30"/>
                    <a:pt x="41" y="29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8" y="2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304E2178-96A9-4ED4-8BF0-3D44658AB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7976" y="5651486"/>
              <a:ext cx="80963" cy="77788"/>
            </a:xfrm>
            <a:custGeom>
              <a:avLst/>
              <a:gdLst>
                <a:gd name="T0" fmla="*/ 12 w 42"/>
                <a:gd name="T1" fmla="*/ 0 h 40"/>
                <a:gd name="T2" fmla="*/ 13 w 42"/>
                <a:gd name="T3" fmla="*/ 0 h 40"/>
                <a:gd name="T4" fmla="*/ 41 w 42"/>
                <a:gd name="T5" fmla="*/ 28 h 40"/>
                <a:gd name="T6" fmla="*/ 41 w 42"/>
                <a:gd name="T7" fmla="*/ 30 h 40"/>
                <a:gd name="T8" fmla="*/ 31 w 42"/>
                <a:gd name="T9" fmla="*/ 40 h 40"/>
                <a:gd name="T10" fmla="*/ 30 w 42"/>
                <a:gd name="T11" fmla="*/ 40 h 40"/>
                <a:gd name="T12" fmla="*/ 29 w 42"/>
                <a:gd name="T13" fmla="*/ 40 h 40"/>
                <a:gd name="T14" fmla="*/ 2 w 42"/>
                <a:gd name="T15" fmla="*/ 12 h 40"/>
                <a:gd name="T16" fmla="*/ 5 w 42"/>
                <a:gd name="T17" fmla="*/ 4 h 40"/>
                <a:gd name="T18" fmla="*/ 12 w 42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0">
                  <a:moveTo>
                    <a:pt x="12" y="0"/>
                  </a:moveTo>
                  <a:cubicBezTo>
                    <a:pt x="12" y="0"/>
                    <a:pt x="13" y="0"/>
                    <a:pt x="13" y="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2" y="30"/>
                    <a:pt x="41" y="3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0"/>
                    <a:pt x="2" y="7"/>
                    <a:pt x="5" y="4"/>
                  </a:cubicBezTo>
                  <a:cubicBezTo>
                    <a:pt x="7" y="1"/>
                    <a:pt x="10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C8EB507E-6B38-417E-B07C-0589FFDAD4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33513" y="5503848"/>
              <a:ext cx="171450" cy="171450"/>
            </a:xfrm>
            <a:custGeom>
              <a:avLst/>
              <a:gdLst>
                <a:gd name="T0" fmla="*/ 16 w 89"/>
                <a:gd name="T1" fmla="*/ 16 h 88"/>
                <a:gd name="T2" fmla="*/ 16 w 89"/>
                <a:gd name="T3" fmla="*/ 73 h 88"/>
                <a:gd name="T4" fmla="*/ 73 w 89"/>
                <a:gd name="T5" fmla="*/ 73 h 88"/>
                <a:gd name="T6" fmla="*/ 73 w 89"/>
                <a:gd name="T7" fmla="*/ 16 h 88"/>
                <a:gd name="T8" fmla="*/ 16 w 89"/>
                <a:gd name="T9" fmla="*/ 16 h 88"/>
                <a:gd name="T10" fmla="*/ 67 w 89"/>
                <a:gd name="T11" fmla="*/ 67 h 88"/>
                <a:gd name="T12" fmla="*/ 22 w 89"/>
                <a:gd name="T13" fmla="*/ 67 h 88"/>
                <a:gd name="T14" fmla="*/ 22 w 89"/>
                <a:gd name="T15" fmla="*/ 22 h 88"/>
                <a:gd name="T16" fmla="*/ 67 w 89"/>
                <a:gd name="T17" fmla="*/ 22 h 88"/>
                <a:gd name="T18" fmla="*/ 67 w 89"/>
                <a:gd name="T19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8">
                  <a:moveTo>
                    <a:pt x="16" y="16"/>
                  </a:moveTo>
                  <a:cubicBezTo>
                    <a:pt x="0" y="31"/>
                    <a:pt x="0" y="57"/>
                    <a:pt x="16" y="73"/>
                  </a:cubicBezTo>
                  <a:cubicBezTo>
                    <a:pt x="32" y="88"/>
                    <a:pt x="57" y="88"/>
                    <a:pt x="73" y="73"/>
                  </a:cubicBezTo>
                  <a:cubicBezTo>
                    <a:pt x="89" y="57"/>
                    <a:pt x="89" y="31"/>
                    <a:pt x="73" y="16"/>
                  </a:cubicBezTo>
                  <a:cubicBezTo>
                    <a:pt x="57" y="0"/>
                    <a:pt x="32" y="0"/>
                    <a:pt x="16" y="16"/>
                  </a:cubicBezTo>
                  <a:close/>
                  <a:moveTo>
                    <a:pt x="67" y="67"/>
                  </a:moveTo>
                  <a:cubicBezTo>
                    <a:pt x="55" y="79"/>
                    <a:pt x="34" y="79"/>
                    <a:pt x="22" y="67"/>
                  </a:cubicBezTo>
                  <a:cubicBezTo>
                    <a:pt x="9" y="54"/>
                    <a:pt x="9" y="34"/>
                    <a:pt x="22" y="22"/>
                  </a:cubicBezTo>
                  <a:cubicBezTo>
                    <a:pt x="34" y="9"/>
                    <a:pt x="55" y="9"/>
                    <a:pt x="67" y="22"/>
                  </a:cubicBezTo>
                  <a:cubicBezTo>
                    <a:pt x="80" y="34"/>
                    <a:pt x="80" y="54"/>
                    <a:pt x="6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925E624C-95C1-403F-AD33-1ACF223B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0038" y="5641961"/>
              <a:ext cx="22225" cy="20638"/>
            </a:xfrm>
            <a:custGeom>
              <a:avLst/>
              <a:gdLst>
                <a:gd name="T0" fmla="*/ 3 w 11"/>
                <a:gd name="T1" fmla="*/ 2 h 11"/>
                <a:gd name="T2" fmla="*/ 0 w 11"/>
                <a:gd name="T3" fmla="*/ 5 h 11"/>
                <a:gd name="T4" fmla="*/ 6 w 11"/>
                <a:gd name="T5" fmla="*/ 11 h 11"/>
                <a:gd name="T6" fmla="*/ 8 w 11"/>
                <a:gd name="T7" fmla="*/ 8 h 11"/>
                <a:gd name="T8" fmla="*/ 11 w 11"/>
                <a:gd name="T9" fmla="*/ 6 h 11"/>
                <a:gd name="T10" fmla="*/ 5 w 11"/>
                <a:gd name="T11" fmla="*/ 0 h 11"/>
                <a:gd name="T12" fmla="*/ 3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3" y="2"/>
                  </a:moveTo>
                  <a:cubicBezTo>
                    <a:pt x="2" y="3"/>
                    <a:pt x="1" y="4"/>
                    <a:pt x="0" y="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35BEEB09-F32B-40B1-9BE3-95C773F0C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0038" y="5641961"/>
              <a:ext cx="22225" cy="20638"/>
            </a:xfrm>
            <a:custGeom>
              <a:avLst/>
              <a:gdLst>
                <a:gd name="T0" fmla="*/ 5 w 11"/>
                <a:gd name="T1" fmla="*/ 0 h 11"/>
                <a:gd name="T2" fmla="*/ 11 w 11"/>
                <a:gd name="T3" fmla="*/ 6 h 11"/>
                <a:gd name="T4" fmla="*/ 8 w 11"/>
                <a:gd name="T5" fmla="*/ 8 h 11"/>
                <a:gd name="T6" fmla="*/ 6 w 11"/>
                <a:gd name="T7" fmla="*/ 11 h 11"/>
                <a:gd name="T8" fmla="*/ 0 w 11"/>
                <a:gd name="T9" fmla="*/ 5 h 11"/>
                <a:gd name="T10" fmla="*/ 3 w 11"/>
                <a:gd name="T11" fmla="*/ 2 h 11"/>
                <a:gd name="T12" fmla="*/ 5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9" y="7"/>
                    <a:pt x="8" y="8"/>
                  </a:cubicBezTo>
                  <a:cubicBezTo>
                    <a:pt x="7" y="9"/>
                    <a:pt x="7" y="10"/>
                    <a:pt x="6" y="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2"/>
                    <a:pt x="4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32687644-4782-4D39-87B4-89057B024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9526" y="5622911"/>
              <a:ext cx="63500" cy="185738"/>
            </a:xfrm>
            <a:custGeom>
              <a:avLst/>
              <a:gdLst>
                <a:gd name="T0" fmla="*/ 0 w 33"/>
                <a:gd name="T1" fmla="*/ 95 h 96"/>
                <a:gd name="T2" fmla="*/ 0 w 33"/>
                <a:gd name="T3" fmla="*/ 32 h 96"/>
                <a:gd name="T4" fmla="*/ 1 w 33"/>
                <a:gd name="T5" fmla="*/ 31 h 96"/>
                <a:gd name="T6" fmla="*/ 31 w 33"/>
                <a:gd name="T7" fmla="*/ 1 h 96"/>
                <a:gd name="T8" fmla="*/ 33 w 33"/>
                <a:gd name="T9" fmla="*/ 2 h 96"/>
                <a:gd name="T10" fmla="*/ 33 w 33"/>
                <a:gd name="T11" fmla="*/ 95 h 96"/>
                <a:gd name="T12" fmla="*/ 32 w 33"/>
                <a:gd name="T13" fmla="*/ 96 h 96"/>
                <a:gd name="T14" fmla="*/ 1 w 33"/>
                <a:gd name="T15" fmla="*/ 96 h 96"/>
                <a:gd name="T16" fmla="*/ 0 w 33"/>
                <a:gd name="T17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96">
                  <a:moveTo>
                    <a:pt x="0" y="95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1" y="31"/>
                    <a:pt x="1" y="3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0"/>
                    <a:pt x="33" y="1"/>
                    <a:pt x="33" y="2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6"/>
                    <a:pt x="33" y="96"/>
                    <a:pt x="32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96"/>
                    <a:pt x="0" y="96"/>
                    <a:pt x="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C266F523-A72B-49F6-BF60-8BB10630D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8426" y="5602273"/>
              <a:ext cx="65088" cy="206375"/>
            </a:xfrm>
            <a:custGeom>
              <a:avLst/>
              <a:gdLst>
                <a:gd name="T0" fmla="*/ 0 w 34"/>
                <a:gd name="T1" fmla="*/ 3 h 106"/>
                <a:gd name="T2" fmla="*/ 0 w 34"/>
                <a:gd name="T3" fmla="*/ 105 h 106"/>
                <a:gd name="T4" fmla="*/ 2 w 34"/>
                <a:gd name="T5" fmla="*/ 106 h 106"/>
                <a:gd name="T6" fmla="*/ 32 w 34"/>
                <a:gd name="T7" fmla="*/ 106 h 106"/>
                <a:gd name="T8" fmla="*/ 34 w 34"/>
                <a:gd name="T9" fmla="*/ 105 h 106"/>
                <a:gd name="T10" fmla="*/ 34 w 34"/>
                <a:gd name="T11" fmla="*/ 36 h 106"/>
                <a:gd name="T12" fmla="*/ 33 w 34"/>
                <a:gd name="T13" fmla="*/ 35 h 106"/>
                <a:gd name="T14" fmla="*/ 3 w 34"/>
                <a:gd name="T15" fmla="*/ 1 h 106"/>
                <a:gd name="T16" fmla="*/ 0 w 34"/>
                <a:gd name="T17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06">
                  <a:moveTo>
                    <a:pt x="0" y="3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106"/>
                    <a:pt x="1" y="106"/>
                    <a:pt x="2" y="106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3" y="106"/>
                    <a:pt x="34" y="106"/>
                    <a:pt x="34" y="105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3" y="35"/>
                    <a:pt x="33" y="3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11A768A7-6C01-461C-8710-2F51C060F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7326" y="5659423"/>
              <a:ext cx="63500" cy="149225"/>
            </a:xfrm>
            <a:custGeom>
              <a:avLst/>
              <a:gdLst>
                <a:gd name="T0" fmla="*/ 11 w 33"/>
                <a:gd name="T1" fmla="*/ 0 h 77"/>
                <a:gd name="T2" fmla="*/ 0 w 33"/>
                <a:gd name="T3" fmla="*/ 11 h 77"/>
                <a:gd name="T4" fmla="*/ 0 w 33"/>
                <a:gd name="T5" fmla="*/ 12 h 77"/>
                <a:gd name="T6" fmla="*/ 0 w 33"/>
                <a:gd name="T7" fmla="*/ 76 h 77"/>
                <a:gd name="T8" fmla="*/ 2 w 33"/>
                <a:gd name="T9" fmla="*/ 77 h 77"/>
                <a:gd name="T10" fmla="*/ 32 w 33"/>
                <a:gd name="T11" fmla="*/ 77 h 77"/>
                <a:gd name="T12" fmla="*/ 33 w 33"/>
                <a:gd name="T13" fmla="*/ 76 h 77"/>
                <a:gd name="T14" fmla="*/ 33 w 33"/>
                <a:gd name="T15" fmla="*/ 6 h 77"/>
                <a:gd name="T16" fmla="*/ 32 w 33"/>
                <a:gd name="T17" fmla="*/ 6 h 77"/>
                <a:gd name="T18" fmla="*/ 11 w 33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77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7"/>
                    <a:pt x="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7"/>
                    <a:pt x="33" y="77"/>
                    <a:pt x="33" y="7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2" y="6"/>
                    <a:pt x="32" y="6"/>
                  </a:cubicBezTo>
                  <a:cubicBezTo>
                    <a:pt x="25" y="6"/>
                    <a:pt x="17" y="4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5BC5AD11-640A-4C04-8FDC-AC5054DA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3838" y="5619736"/>
              <a:ext cx="26988" cy="30163"/>
            </a:xfrm>
            <a:custGeom>
              <a:avLst/>
              <a:gdLst>
                <a:gd name="T0" fmla="*/ 14 w 14"/>
                <a:gd name="T1" fmla="*/ 15 h 15"/>
                <a:gd name="T2" fmla="*/ 14 w 14"/>
                <a:gd name="T3" fmla="*/ 2 h 15"/>
                <a:gd name="T4" fmla="*/ 12 w 14"/>
                <a:gd name="T5" fmla="*/ 1 h 15"/>
                <a:gd name="T6" fmla="*/ 0 w 14"/>
                <a:gd name="T7" fmla="*/ 12 h 15"/>
                <a:gd name="T8" fmla="*/ 13 w 14"/>
                <a:gd name="T9" fmla="*/ 15 h 15"/>
                <a:gd name="T10" fmla="*/ 14 w 1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4"/>
                    <a:pt x="9" y="15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FED0C8D9-FE30-40EA-9775-D40CC59498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57313" y="5557823"/>
              <a:ext cx="17463" cy="17463"/>
            </a:xfrm>
            <a:custGeom>
              <a:avLst/>
              <a:gdLst>
                <a:gd name="T0" fmla="*/ 5 w 9"/>
                <a:gd name="T1" fmla="*/ 9 h 9"/>
                <a:gd name="T2" fmla="*/ 0 w 9"/>
                <a:gd name="T3" fmla="*/ 5 h 9"/>
                <a:gd name="T4" fmla="*/ 5 w 9"/>
                <a:gd name="T5" fmla="*/ 0 h 9"/>
                <a:gd name="T6" fmla="*/ 9 w 9"/>
                <a:gd name="T7" fmla="*/ 5 h 9"/>
                <a:gd name="T8" fmla="*/ 5 w 9"/>
                <a:gd name="T9" fmla="*/ 9 h 9"/>
                <a:gd name="T10" fmla="*/ 5 w 9"/>
                <a:gd name="T11" fmla="*/ 1 h 9"/>
                <a:gd name="T12" fmla="*/ 1 w 9"/>
                <a:gd name="T13" fmla="*/ 5 h 9"/>
                <a:gd name="T14" fmla="*/ 5 w 9"/>
                <a:gd name="T15" fmla="*/ 8 h 9"/>
                <a:gd name="T16" fmla="*/ 8 w 9"/>
                <a:gd name="T17" fmla="*/ 5 h 9"/>
                <a:gd name="T18" fmla="*/ 5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  <a:close/>
                  <a:moveTo>
                    <a:pt x="5" y="1"/>
                  </a:moveTo>
                  <a:cubicBezTo>
                    <a:pt x="3" y="1"/>
                    <a:pt x="1" y="3"/>
                    <a:pt x="1" y="5"/>
                  </a:cubicBezTo>
                  <a:cubicBezTo>
                    <a:pt x="1" y="7"/>
                    <a:pt x="3" y="8"/>
                    <a:pt x="5" y="8"/>
                  </a:cubicBezTo>
                  <a:cubicBezTo>
                    <a:pt x="7" y="8"/>
                    <a:pt x="8" y="7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F308894F-8044-4BF0-94F6-BD02FBF02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98601" y="5572111"/>
              <a:ext cx="38100" cy="36513"/>
            </a:xfrm>
            <a:custGeom>
              <a:avLst/>
              <a:gdLst>
                <a:gd name="T0" fmla="*/ 9 w 19"/>
                <a:gd name="T1" fmla="*/ 19 h 19"/>
                <a:gd name="T2" fmla="*/ 0 w 19"/>
                <a:gd name="T3" fmla="*/ 10 h 19"/>
                <a:gd name="T4" fmla="*/ 9 w 19"/>
                <a:gd name="T5" fmla="*/ 0 h 19"/>
                <a:gd name="T6" fmla="*/ 19 w 19"/>
                <a:gd name="T7" fmla="*/ 10 h 19"/>
                <a:gd name="T8" fmla="*/ 9 w 19"/>
                <a:gd name="T9" fmla="*/ 19 h 19"/>
                <a:gd name="T10" fmla="*/ 9 w 19"/>
                <a:gd name="T11" fmla="*/ 3 h 19"/>
                <a:gd name="T12" fmla="*/ 2 w 19"/>
                <a:gd name="T13" fmla="*/ 10 h 19"/>
                <a:gd name="T14" fmla="*/ 9 w 19"/>
                <a:gd name="T15" fmla="*/ 16 h 19"/>
                <a:gd name="T16" fmla="*/ 16 w 19"/>
                <a:gd name="T17" fmla="*/ 10 h 19"/>
                <a:gd name="T18" fmla="*/ 9 w 19"/>
                <a:gd name="T1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cubicBezTo>
                    <a:pt x="4" y="19"/>
                    <a:pt x="0" y="15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9" y="4"/>
                    <a:pt x="19" y="10"/>
                  </a:cubicBezTo>
                  <a:cubicBezTo>
                    <a:pt x="19" y="15"/>
                    <a:pt x="15" y="19"/>
                    <a:pt x="9" y="19"/>
                  </a:cubicBezTo>
                  <a:close/>
                  <a:moveTo>
                    <a:pt x="9" y="3"/>
                  </a:moveTo>
                  <a:cubicBezTo>
                    <a:pt x="6" y="3"/>
                    <a:pt x="2" y="6"/>
                    <a:pt x="2" y="10"/>
                  </a:cubicBezTo>
                  <a:cubicBezTo>
                    <a:pt x="2" y="13"/>
                    <a:pt x="6" y="16"/>
                    <a:pt x="9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6"/>
                    <a:pt x="13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6F41DAA4-154D-40C9-82A7-EE4C09D4FA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71588" y="5643548"/>
              <a:ext cx="17463" cy="17463"/>
            </a:xfrm>
            <a:custGeom>
              <a:avLst/>
              <a:gdLst>
                <a:gd name="T0" fmla="*/ 5 w 9"/>
                <a:gd name="T1" fmla="*/ 9 h 9"/>
                <a:gd name="T2" fmla="*/ 0 w 9"/>
                <a:gd name="T3" fmla="*/ 4 h 9"/>
                <a:gd name="T4" fmla="*/ 5 w 9"/>
                <a:gd name="T5" fmla="*/ 0 h 9"/>
                <a:gd name="T6" fmla="*/ 9 w 9"/>
                <a:gd name="T7" fmla="*/ 4 h 9"/>
                <a:gd name="T8" fmla="*/ 5 w 9"/>
                <a:gd name="T9" fmla="*/ 9 h 9"/>
                <a:gd name="T10" fmla="*/ 5 w 9"/>
                <a:gd name="T11" fmla="*/ 1 h 9"/>
                <a:gd name="T12" fmla="*/ 1 w 9"/>
                <a:gd name="T13" fmla="*/ 4 h 9"/>
                <a:gd name="T14" fmla="*/ 5 w 9"/>
                <a:gd name="T15" fmla="*/ 8 h 9"/>
                <a:gd name="T16" fmla="*/ 8 w 9"/>
                <a:gd name="T17" fmla="*/ 4 h 9"/>
                <a:gd name="T18" fmla="*/ 5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  <a:close/>
                  <a:moveTo>
                    <a:pt x="5" y="1"/>
                  </a:moveTo>
                  <a:cubicBezTo>
                    <a:pt x="3" y="1"/>
                    <a:pt x="1" y="2"/>
                    <a:pt x="1" y="4"/>
                  </a:cubicBezTo>
                  <a:cubicBezTo>
                    <a:pt x="1" y="6"/>
                    <a:pt x="3" y="8"/>
                    <a:pt x="5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18B354F4-BBEC-4099-9A9E-6C6B6F226E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38276" y="5648311"/>
              <a:ext cx="19050" cy="1905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2 h 10"/>
                <a:gd name="T12" fmla="*/ 2 w 10"/>
                <a:gd name="T13" fmla="*/ 5 h 10"/>
                <a:gd name="T14" fmla="*/ 5 w 10"/>
                <a:gd name="T15" fmla="*/ 8 h 10"/>
                <a:gd name="T16" fmla="*/ 8 w 10"/>
                <a:gd name="T17" fmla="*/ 5 h 10"/>
                <a:gd name="T18" fmla="*/ 5 w 1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  <a:moveTo>
                    <a:pt x="5" y="2"/>
                  </a:moveTo>
                  <a:cubicBezTo>
                    <a:pt x="3" y="2"/>
                    <a:pt x="2" y="3"/>
                    <a:pt x="2" y="5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7" y="8"/>
                    <a:pt x="8" y="7"/>
                    <a:pt x="8" y="5"/>
                  </a:cubicBezTo>
                  <a:cubicBezTo>
                    <a:pt x="8" y="3"/>
                    <a:pt x="7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63FC0E76-F3EF-4F21-A102-5C4D819CE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5876" y="5572111"/>
              <a:ext cx="74613" cy="76200"/>
            </a:xfrm>
            <a:custGeom>
              <a:avLst/>
              <a:gdLst>
                <a:gd name="T0" fmla="*/ 1 w 47"/>
                <a:gd name="T1" fmla="*/ 48 h 48"/>
                <a:gd name="T2" fmla="*/ 0 w 47"/>
                <a:gd name="T3" fmla="*/ 46 h 48"/>
                <a:gd name="T4" fmla="*/ 46 w 47"/>
                <a:gd name="T5" fmla="*/ 0 h 48"/>
                <a:gd name="T6" fmla="*/ 47 w 47"/>
                <a:gd name="T7" fmla="*/ 1 h 48"/>
                <a:gd name="T8" fmla="*/ 1 w 4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1" y="48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47" y="1"/>
                  </a:lnTo>
                  <a:lnTo>
                    <a:pt x="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6801005F-5237-431D-B4A3-1CF531383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0013" y="5572111"/>
              <a:ext cx="73025" cy="79375"/>
            </a:xfrm>
            <a:custGeom>
              <a:avLst/>
              <a:gdLst>
                <a:gd name="T0" fmla="*/ 45 w 46"/>
                <a:gd name="T1" fmla="*/ 50 h 50"/>
                <a:gd name="T2" fmla="*/ 0 w 46"/>
                <a:gd name="T3" fmla="*/ 1 h 50"/>
                <a:gd name="T4" fmla="*/ 1 w 46"/>
                <a:gd name="T5" fmla="*/ 0 h 50"/>
                <a:gd name="T6" fmla="*/ 46 w 46"/>
                <a:gd name="T7" fmla="*/ 49 h 50"/>
                <a:gd name="T8" fmla="*/ 45 w 46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45" y="5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46" y="49"/>
                  </a:lnTo>
                  <a:lnTo>
                    <a:pt x="4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980AA0C6-6353-49C3-8C6D-A7978BD7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2563" y="5637198"/>
              <a:ext cx="17463" cy="15875"/>
            </a:xfrm>
            <a:custGeom>
              <a:avLst/>
              <a:gdLst>
                <a:gd name="T0" fmla="*/ 2 w 11"/>
                <a:gd name="T1" fmla="*/ 10 h 10"/>
                <a:gd name="T2" fmla="*/ 0 w 11"/>
                <a:gd name="T3" fmla="*/ 9 h 10"/>
                <a:gd name="T4" fmla="*/ 10 w 11"/>
                <a:gd name="T5" fmla="*/ 0 h 10"/>
                <a:gd name="T6" fmla="*/ 11 w 11"/>
                <a:gd name="T7" fmla="*/ 2 h 10"/>
                <a:gd name="T8" fmla="*/ 2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2" y="10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1652764E-D843-4007-B763-25E1889F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5263" y="5597511"/>
              <a:ext cx="46038" cy="46038"/>
            </a:xfrm>
            <a:custGeom>
              <a:avLst/>
              <a:gdLst>
                <a:gd name="T0" fmla="*/ 6 w 29"/>
                <a:gd name="T1" fmla="*/ 29 h 29"/>
                <a:gd name="T2" fmla="*/ 0 w 29"/>
                <a:gd name="T3" fmla="*/ 23 h 29"/>
                <a:gd name="T4" fmla="*/ 23 w 29"/>
                <a:gd name="T5" fmla="*/ 0 h 29"/>
                <a:gd name="T6" fmla="*/ 29 w 29"/>
                <a:gd name="T7" fmla="*/ 5 h 29"/>
                <a:gd name="T8" fmla="*/ 6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6" y="29"/>
                  </a:moveTo>
                  <a:lnTo>
                    <a:pt x="0" y="23"/>
                  </a:lnTo>
                  <a:lnTo>
                    <a:pt x="23" y="0"/>
                  </a:lnTo>
                  <a:lnTo>
                    <a:pt x="29" y="5"/>
                  </a:lnTo>
                  <a:lnTo>
                    <a:pt x="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C1D90F8C-2D2F-4908-AE55-CB7B23C1762A}"/>
              </a:ext>
            </a:extLst>
          </p:cNvPr>
          <p:cNvSpPr/>
          <p:nvPr/>
        </p:nvSpPr>
        <p:spPr>
          <a:xfrm>
            <a:off x="640081" y="1568225"/>
            <a:ext cx="1007551" cy="10075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B07DC8D-65F8-4BBB-A096-543372998053}"/>
              </a:ext>
            </a:extLst>
          </p:cNvPr>
          <p:cNvGrpSpPr/>
          <p:nvPr/>
        </p:nvGrpSpPr>
        <p:grpSpPr>
          <a:xfrm>
            <a:off x="861014" y="1657526"/>
            <a:ext cx="549274" cy="808847"/>
            <a:chOff x="14081126" y="1090598"/>
            <a:chExt cx="158750" cy="257175"/>
          </a:xfrm>
          <a:solidFill>
            <a:schemeClr val="accent5">
              <a:lumMod val="50000"/>
            </a:schemeClr>
          </a:solidFill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046AE051-7B03-4081-A0C4-841B59FC2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1126" y="1090598"/>
              <a:ext cx="158750" cy="192088"/>
            </a:xfrm>
            <a:custGeom>
              <a:avLst/>
              <a:gdLst>
                <a:gd name="T0" fmla="*/ 41 w 82"/>
                <a:gd name="T1" fmla="*/ 99 h 99"/>
                <a:gd name="T2" fmla="*/ 29 w 82"/>
                <a:gd name="T3" fmla="*/ 99 h 99"/>
                <a:gd name="T4" fmla="*/ 25 w 82"/>
                <a:gd name="T5" fmla="*/ 95 h 99"/>
                <a:gd name="T6" fmla="*/ 17 w 82"/>
                <a:gd name="T7" fmla="*/ 74 h 99"/>
                <a:gd name="T8" fmla="*/ 9 w 82"/>
                <a:gd name="T9" fmla="*/ 65 h 99"/>
                <a:gd name="T10" fmla="*/ 2 w 82"/>
                <a:gd name="T11" fmla="*/ 46 h 99"/>
                <a:gd name="T12" fmla="*/ 33 w 82"/>
                <a:gd name="T13" fmla="*/ 4 h 99"/>
                <a:gd name="T14" fmla="*/ 80 w 82"/>
                <a:gd name="T15" fmla="*/ 37 h 99"/>
                <a:gd name="T16" fmla="*/ 75 w 82"/>
                <a:gd name="T17" fmla="*/ 63 h 99"/>
                <a:gd name="T18" fmla="*/ 65 w 82"/>
                <a:gd name="T19" fmla="*/ 74 h 99"/>
                <a:gd name="T20" fmla="*/ 57 w 82"/>
                <a:gd name="T21" fmla="*/ 95 h 99"/>
                <a:gd name="T22" fmla="*/ 53 w 82"/>
                <a:gd name="T23" fmla="*/ 99 h 99"/>
                <a:gd name="T24" fmla="*/ 41 w 82"/>
                <a:gd name="T2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99">
                  <a:moveTo>
                    <a:pt x="41" y="99"/>
                  </a:moveTo>
                  <a:cubicBezTo>
                    <a:pt x="37" y="99"/>
                    <a:pt x="33" y="99"/>
                    <a:pt x="29" y="99"/>
                  </a:cubicBezTo>
                  <a:cubicBezTo>
                    <a:pt x="26" y="99"/>
                    <a:pt x="25" y="98"/>
                    <a:pt x="25" y="95"/>
                  </a:cubicBezTo>
                  <a:cubicBezTo>
                    <a:pt x="25" y="87"/>
                    <a:pt x="22" y="80"/>
                    <a:pt x="17" y="74"/>
                  </a:cubicBezTo>
                  <a:cubicBezTo>
                    <a:pt x="14" y="71"/>
                    <a:pt x="12" y="68"/>
                    <a:pt x="9" y="65"/>
                  </a:cubicBezTo>
                  <a:cubicBezTo>
                    <a:pt x="5" y="60"/>
                    <a:pt x="2" y="54"/>
                    <a:pt x="2" y="46"/>
                  </a:cubicBezTo>
                  <a:cubicBezTo>
                    <a:pt x="0" y="26"/>
                    <a:pt x="13" y="8"/>
                    <a:pt x="33" y="4"/>
                  </a:cubicBezTo>
                  <a:cubicBezTo>
                    <a:pt x="55" y="0"/>
                    <a:pt x="77" y="15"/>
                    <a:pt x="80" y="37"/>
                  </a:cubicBezTo>
                  <a:cubicBezTo>
                    <a:pt x="82" y="46"/>
                    <a:pt x="80" y="55"/>
                    <a:pt x="75" y="63"/>
                  </a:cubicBezTo>
                  <a:cubicBezTo>
                    <a:pt x="72" y="67"/>
                    <a:pt x="69" y="70"/>
                    <a:pt x="65" y="74"/>
                  </a:cubicBezTo>
                  <a:cubicBezTo>
                    <a:pt x="60" y="80"/>
                    <a:pt x="58" y="87"/>
                    <a:pt x="57" y="95"/>
                  </a:cubicBezTo>
                  <a:cubicBezTo>
                    <a:pt x="57" y="98"/>
                    <a:pt x="56" y="99"/>
                    <a:pt x="53" y="99"/>
                  </a:cubicBezTo>
                  <a:cubicBezTo>
                    <a:pt x="49" y="99"/>
                    <a:pt x="45" y="99"/>
                    <a:pt x="4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90EBCB0F-544C-4C4D-A27A-F8CD4B7CC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1308086"/>
              <a:ext cx="61913" cy="12700"/>
            </a:xfrm>
            <a:custGeom>
              <a:avLst/>
              <a:gdLst>
                <a:gd name="T0" fmla="*/ 16 w 32"/>
                <a:gd name="T1" fmla="*/ 1 h 6"/>
                <a:gd name="T2" fmla="*/ 29 w 32"/>
                <a:gd name="T3" fmla="*/ 1 h 6"/>
                <a:gd name="T4" fmla="*/ 32 w 32"/>
                <a:gd name="T5" fmla="*/ 3 h 6"/>
                <a:gd name="T6" fmla="*/ 29 w 32"/>
                <a:gd name="T7" fmla="*/ 6 h 6"/>
                <a:gd name="T8" fmla="*/ 4 w 32"/>
                <a:gd name="T9" fmla="*/ 6 h 6"/>
                <a:gd name="T10" fmla="*/ 0 w 32"/>
                <a:gd name="T11" fmla="*/ 3 h 6"/>
                <a:gd name="T12" fmla="*/ 4 w 32"/>
                <a:gd name="T13" fmla="*/ 0 h 6"/>
                <a:gd name="T14" fmla="*/ 16 w 32"/>
                <a:gd name="T15" fmla="*/ 0 h 6"/>
                <a:gd name="T16" fmla="*/ 16 w 32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">
                  <a:moveTo>
                    <a:pt x="16" y="1"/>
                  </a:moveTo>
                  <a:cubicBezTo>
                    <a:pt x="20" y="1"/>
                    <a:pt x="25" y="0"/>
                    <a:pt x="29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5"/>
                    <a:pt x="31" y="6"/>
                    <a:pt x="29" y="6"/>
                  </a:cubicBezTo>
                  <a:cubicBezTo>
                    <a:pt x="20" y="6"/>
                    <a:pt x="12" y="6"/>
                    <a:pt x="4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8" y="0"/>
                    <a:pt x="12" y="0"/>
                    <a:pt x="16" y="0"/>
                  </a:cubicBezTo>
                  <a:lnTo>
                    <a:pt x="1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44EC769-12D5-42E2-8053-858D54D1E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1290623"/>
              <a:ext cx="61913" cy="12700"/>
            </a:xfrm>
            <a:custGeom>
              <a:avLst/>
              <a:gdLst>
                <a:gd name="T0" fmla="*/ 16 w 32"/>
                <a:gd name="T1" fmla="*/ 6 h 6"/>
                <a:gd name="T2" fmla="*/ 4 w 32"/>
                <a:gd name="T3" fmla="*/ 6 h 6"/>
                <a:gd name="T4" fmla="*/ 0 w 32"/>
                <a:gd name="T5" fmla="*/ 3 h 6"/>
                <a:gd name="T6" fmla="*/ 4 w 32"/>
                <a:gd name="T7" fmla="*/ 0 h 6"/>
                <a:gd name="T8" fmla="*/ 28 w 32"/>
                <a:gd name="T9" fmla="*/ 0 h 6"/>
                <a:gd name="T10" fmla="*/ 32 w 32"/>
                <a:gd name="T11" fmla="*/ 3 h 6"/>
                <a:gd name="T12" fmla="*/ 28 w 32"/>
                <a:gd name="T13" fmla="*/ 6 h 6"/>
                <a:gd name="T14" fmla="*/ 16 w 3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">
                  <a:moveTo>
                    <a:pt x="16" y="6"/>
                  </a:moveTo>
                  <a:cubicBezTo>
                    <a:pt x="12" y="6"/>
                    <a:pt x="8" y="6"/>
                    <a:pt x="4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20" y="0"/>
                    <a:pt x="28" y="0"/>
                  </a:cubicBezTo>
                  <a:cubicBezTo>
                    <a:pt x="31" y="0"/>
                    <a:pt x="32" y="2"/>
                    <a:pt x="32" y="3"/>
                  </a:cubicBezTo>
                  <a:cubicBezTo>
                    <a:pt x="32" y="5"/>
                    <a:pt x="31" y="6"/>
                    <a:pt x="28" y="6"/>
                  </a:cubicBezTo>
                  <a:cubicBezTo>
                    <a:pt x="24" y="6"/>
                    <a:pt x="20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56B4521F-9F23-41E6-9EC9-814CDEF3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1451" y="1325548"/>
              <a:ext cx="38100" cy="22225"/>
            </a:xfrm>
            <a:custGeom>
              <a:avLst/>
              <a:gdLst>
                <a:gd name="T0" fmla="*/ 10 w 20"/>
                <a:gd name="T1" fmla="*/ 0 h 11"/>
                <a:gd name="T2" fmla="*/ 18 w 20"/>
                <a:gd name="T3" fmla="*/ 0 h 11"/>
                <a:gd name="T4" fmla="*/ 20 w 20"/>
                <a:gd name="T5" fmla="*/ 2 h 11"/>
                <a:gd name="T6" fmla="*/ 16 w 20"/>
                <a:gd name="T7" fmla="*/ 9 h 11"/>
                <a:gd name="T8" fmla="*/ 3 w 20"/>
                <a:gd name="T9" fmla="*/ 8 h 11"/>
                <a:gd name="T10" fmla="*/ 0 w 20"/>
                <a:gd name="T11" fmla="*/ 2 h 11"/>
                <a:gd name="T12" fmla="*/ 2 w 20"/>
                <a:gd name="T13" fmla="*/ 0 h 11"/>
                <a:gd name="T14" fmla="*/ 10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0" y="0"/>
                  </a:moveTo>
                  <a:cubicBezTo>
                    <a:pt x="12" y="0"/>
                    <a:pt x="15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6"/>
                    <a:pt x="19" y="8"/>
                    <a:pt x="16" y="9"/>
                  </a:cubicBezTo>
                  <a:cubicBezTo>
                    <a:pt x="11" y="11"/>
                    <a:pt x="7" y="11"/>
                    <a:pt x="3" y="8"/>
                  </a:cubicBezTo>
                  <a:cubicBezTo>
                    <a:pt x="1" y="7"/>
                    <a:pt x="0" y="5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306EF21E-2EF6-4424-A847-76DAD31C7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1126" y="1090598"/>
              <a:ext cx="158750" cy="192088"/>
            </a:xfrm>
            <a:custGeom>
              <a:avLst/>
              <a:gdLst>
                <a:gd name="T0" fmla="*/ 41 w 82"/>
                <a:gd name="T1" fmla="*/ 99 h 99"/>
                <a:gd name="T2" fmla="*/ 29 w 82"/>
                <a:gd name="T3" fmla="*/ 99 h 99"/>
                <a:gd name="T4" fmla="*/ 25 w 82"/>
                <a:gd name="T5" fmla="*/ 95 h 99"/>
                <a:gd name="T6" fmla="*/ 17 w 82"/>
                <a:gd name="T7" fmla="*/ 74 h 99"/>
                <a:gd name="T8" fmla="*/ 9 w 82"/>
                <a:gd name="T9" fmla="*/ 65 h 99"/>
                <a:gd name="T10" fmla="*/ 2 w 82"/>
                <a:gd name="T11" fmla="*/ 46 h 99"/>
                <a:gd name="T12" fmla="*/ 33 w 82"/>
                <a:gd name="T13" fmla="*/ 4 h 99"/>
                <a:gd name="T14" fmla="*/ 80 w 82"/>
                <a:gd name="T15" fmla="*/ 37 h 99"/>
                <a:gd name="T16" fmla="*/ 75 w 82"/>
                <a:gd name="T17" fmla="*/ 63 h 99"/>
                <a:gd name="T18" fmla="*/ 65 w 82"/>
                <a:gd name="T19" fmla="*/ 74 h 99"/>
                <a:gd name="T20" fmla="*/ 57 w 82"/>
                <a:gd name="T21" fmla="*/ 95 h 99"/>
                <a:gd name="T22" fmla="*/ 53 w 82"/>
                <a:gd name="T23" fmla="*/ 99 h 99"/>
                <a:gd name="T24" fmla="*/ 41 w 82"/>
                <a:gd name="T2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99">
                  <a:moveTo>
                    <a:pt x="41" y="99"/>
                  </a:moveTo>
                  <a:cubicBezTo>
                    <a:pt x="37" y="99"/>
                    <a:pt x="33" y="99"/>
                    <a:pt x="29" y="99"/>
                  </a:cubicBezTo>
                  <a:cubicBezTo>
                    <a:pt x="26" y="99"/>
                    <a:pt x="25" y="98"/>
                    <a:pt x="25" y="95"/>
                  </a:cubicBezTo>
                  <a:cubicBezTo>
                    <a:pt x="25" y="87"/>
                    <a:pt x="22" y="80"/>
                    <a:pt x="17" y="74"/>
                  </a:cubicBezTo>
                  <a:cubicBezTo>
                    <a:pt x="14" y="71"/>
                    <a:pt x="12" y="68"/>
                    <a:pt x="9" y="65"/>
                  </a:cubicBezTo>
                  <a:cubicBezTo>
                    <a:pt x="5" y="60"/>
                    <a:pt x="2" y="54"/>
                    <a:pt x="2" y="46"/>
                  </a:cubicBezTo>
                  <a:cubicBezTo>
                    <a:pt x="0" y="26"/>
                    <a:pt x="13" y="8"/>
                    <a:pt x="33" y="4"/>
                  </a:cubicBezTo>
                  <a:cubicBezTo>
                    <a:pt x="55" y="0"/>
                    <a:pt x="77" y="15"/>
                    <a:pt x="80" y="37"/>
                  </a:cubicBezTo>
                  <a:cubicBezTo>
                    <a:pt x="82" y="46"/>
                    <a:pt x="80" y="55"/>
                    <a:pt x="75" y="63"/>
                  </a:cubicBezTo>
                  <a:cubicBezTo>
                    <a:pt x="72" y="67"/>
                    <a:pt x="69" y="70"/>
                    <a:pt x="65" y="74"/>
                  </a:cubicBezTo>
                  <a:cubicBezTo>
                    <a:pt x="60" y="80"/>
                    <a:pt x="58" y="87"/>
                    <a:pt x="57" y="95"/>
                  </a:cubicBezTo>
                  <a:cubicBezTo>
                    <a:pt x="57" y="98"/>
                    <a:pt x="56" y="99"/>
                    <a:pt x="53" y="99"/>
                  </a:cubicBezTo>
                  <a:cubicBezTo>
                    <a:pt x="49" y="99"/>
                    <a:pt x="45" y="99"/>
                    <a:pt x="4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D268BE49-5E91-486B-BCCF-315374887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1308086"/>
              <a:ext cx="61913" cy="12700"/>
            </a:xfrm>
            <a:custGeom>
              <a:avLst/>
              <a:gdLst>
                <a:gd name="T0" fmla="*/ 16 w 32"/>
                <a:gd name="T1" fmla="*/ 1 h 6"/>
                <a:gd name="T2" fmla="*/ 29 w 32"/>
                <a:gd name="T3" fmla="*/ 1 h 6"/>
                <a:gd name="T4" fmla="*/ 32 w 32"/>
                <a:gd name="T5" fmla="*/ 3 h 6"/>
                <a:gd name="T6" fmla="*/ 29 w 32"/>
                <a:gd name="T7" fmla="*/ 6 h 6"/>
                <a:gd name="T8" fmla="*/ 4 w 32"/>
                <a:gd name="T9" fmla="*/ 6 h 6"/>
                <a:gd name="T10" fmla="*/ 0 w 32"/>
                <a:gd name="T11" fmla="*/ 3 h 6"/>
                <a:gd name="T12" fmla="*/ 4 w 32"/>
                <a:gd name="T13" fmla="*/ 0 h 6"/>
                <a:gd name="T14" fmla="*/ 16 w 32"/>
                <a:gd name="T15" fmla="*/ 0 h 6"/>
                <a:gd name="T16" fmla="*/ 16 w 32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">
                  <a:moveTo>
                    <a:pt x="16" y="1"/>
                  </a:moveTo>
                  <a:cubicBezTo>
                    <a:pt x="20" y="1"/>
                    <a:pt x="25" y="0"/>
                    <a:pt x="29" y="1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5"/>
                    <a:pt x="31" y="6"/>
                    <a:pt x="29" y="6"/>
                  </a:cubicBezTo>
                  <a:cubicBezTo>
                    <a:pt x="20" y="6"/>
                    <a:pt x="12" y="6"/>
                    <a:pt x="4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8" y="0"/>
                    <a:pt x="12" y="0"/>
                    <a:pt x="16" y="0"/>
                  </a:cubicBezTo>
                  <a:lnTo>
                    <a:pt x="1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2FA6EEDA-C7D7-4D28-8F60-96BAA8620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338" y="1290623"/>
              <a:ext cx="61913" cy="12700"/>
            </a:xfrm>
            <a:custGeom>
              <a:avLst/>
              <a:gdLst>
                <a:gd name="T0" fmla="*/ 16 w 32"/>
                <a:gd name="T1" fmla="*/ 6 h 6"/>
                <a:gd name="T2" fmla="*/ 4 w 32"/>
                <a:gd name="T3" fmla="*/ 6 h 6"/>
                <a:gd name="T4" fmla="*/ 0 w 32"/>
                <a:gd name="T5" fmla="*/ 3 h 6"/>
                <a:gd name="T6" fmla="*/ 4 w 32"/>
                <a:gd name="T7" fmla="*/ 0 h 6"/>
                <a:gd name="T8" fmla="*/ 28 w 32"/>
                <a:gd name="T9" fmla="*/ 0 h 6"/>
                <a:gd name="T10" fmla="*/ 32 w 32"/>
                <a:gd name="T11" fmla="*/ 3 h 6"/>
                <a:gd name="T12" fmla="*/ 28 w 32"/>
                <a:gd name="T13" fmla="*/ 6 h 6"/>
                <a:gd name="T14" fmla="*/ 16 w 3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">
                  <a:moveTo>
                    <a:pt x="16" y="6"/>
                  </a:moveTo>
                  <a:cubicBezTo>
                    <a:pt x="12" y="6"/>
                    <a:pt x="8" y="6"/>
                    <a:pt x="4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20" y="0"/>
                    <a:pt x="28" y="0"/>
                  </a:cubicBezTo>
                  <a:cubicBezTo>
                    <a:pt x="31" y="0"/>
                    <a:pt x="32" y="2"/>
                    <a:pt x="32" y="3"/>
                  </a:cubicBezTo>
                  <a:cubicBezTo>
                    <a:pt x="32" y="5"/>
                    <a:pt x="31" y="6"/>
                    <a:pt x="28" y="6"/>
                  </a:cubicBezTo>
                  <a:cubicBezTo>
                    <a:pt x="24" y="6"/>
                    <a:pt x="20" y="6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8B107102-2B1C-436B-AB51-61CD7931D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1451" y="1325548"/>
              <a:ext cx="38100" cy="22225"/>
            </a:xfrm>
            <a:custGeom>
              <a:avLst/>
              <a:gdLst>
                <a:gd name="T0" fmla="*/ 10 w 20"/>
                <a:gd name="T1" fmla="*/ 0 h 11"/>
                <a:gd name="T2" fmla="*/ 18 w 20"/>
                <a:gd name="T3" fmla="*/ 0 h 11"/>
                <a:gd name="T4" fmla="*/ 20 w 20"/>
                <a:gd name="T5" fmla="*/ 2 h 11"/>
                <a:gd name="T6" fmla="*/ 16 w 20"/>
                <a:gd name="T7" fmla="*/ 9 h 11"/>
                <a:gd name="T8" fmla="*/ 3 w 20"/>
                <a:gd name="T9" fmla="*/ 8 h 11"/>
                <a:gd name="T10" fmla="*/ 0 w 20"/>
                <a:gd name="T11" fmla="*/ 2 h 11"/>
                <a:gd name="T12" fmla="*/ 2 w 20"/>
                <a:gd name="T13" fmla="*/ 0 h 11"/>
                <a:gd name="T14" fmla="*/ 10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0" y="0"/>
                  </a:moveTo>
                  <a:cubicBezTo>
                    <a:pt x="12" y="0"/>
                    <a:pt x="15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6"/>
                    <a:pt x="19" y="8"/>
                    <a:pt x="16" y="9"/>
                  </a:cubicBezTo>
                  <a:cubicBezTo>
                    <a:pt x="11" y="11"/>
                    <a:pt x="7" y="11"/>
                    <a:pt x="3" y="8"/>
                  </a:cubicBezTo>
                  <a:cubicBezTo>
                    <a:pt x="1" y="7"/>
                    <a:pt x="0" y="5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324D49FB-6D4F-4593-B45A-340D37BE0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116771"/>
              </p:ext>
            </p:extLst>
          </p:nvPr>
        </p:nvGraphicFramePr>
        <p:xfrm>
          <a:off x="6518093" y="2540008"/>
          <a:ext cx="4876800" cy="411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261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to IVTT,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D0074E-9E97-4B28-997C-49B31BED2D80}"/>
              </a:ext>
            </a:extLst>
          </p:cNvPr>
          <p:cNvSpPr/>
          <p:nvPr/>
        </p:nvSpPr>
        <p:spPr>
          <a:xfrm>
            <a:off x="609601" y="1734993"/>
            <a:ext cx="10972800" cy="6778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Sensitivity Test Results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200BD82-C368-4C55-BA7B-FD6EFB862E69}"/>
              </a:ext>
            </a:extLst>
          </p:cNvPr>
          <p:cNvSpPr/>
          <p:nvPr/>
        </p:nvSpPr>
        <p:spPr>
          <a:xfrm>
            <a:off x="877984" y="1568225"/>
            <a:ext cx="1007551" cy="100755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F679C1-E544-4FA8-BF7E-B21248AC3F8B}"/>
              </a:ext>
            </a:extLst>
          </p:cNvPr>
          <p:cNvGrpSpPr/>
          <p:nvPr/>
        </p:nvGrpSpPr>
        <p:grpSpPr>
          <a:xfrm>
            <a:off x="1040185" y="1718787"/>
            <a:ext cx="775295" cy="610069"/>
            <a:chOff x="13971588" y="5503848"/>
            <a:chExt cx="387351" cy="304801"/>
          </a:xfrm>
          <a:solidFill>
            <a:schemeClr val="accent2">
              <a:lumMod val="50000"/>
            </a:schemeClr>
          </a:solidFill>
        </p:grpSpPr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D974024B-E80B-4608-8DC5-887669EEE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7976" y="5649898"/>
              <a:ext cx="80963" cy="79375"/>
            </a:xfrm>
            <a:custGeom>
              <a:avLst/>
              <a:gdLst>
                <a:gd name="T0" fmla="*/ 5 w 42"/>
                <a:gd name="T1" fmla="*/ 5 h 41"/>
                <a:gd name="T2" fmla="*/ 2 w 42"/>
                <a:gd name="T3" fmla="*/ 13 h 41"/>
                <a:gd name="T4" fmla="*/ 29 w 42"/>
                <a:gd name="T5" fmla="*/ 41 h 41"/>
                <a:gd name="T6" fmla="*/ 31 w 42"/>
                <a:gd name="T7" fmla="*/ 41 h 41"/>
                <a:gd name="T8" fmla="*/ 41 w 42"/>
                <a:gd name="T9" fmla="*/ 31 h 41"/>
                <a:gd name="T10" fmla="*/ 41 w 42"/>
                <a:gd name="T11" fmla="*/ 29 h 41"/>
                <a:gd name="T12" fmla="*/ 13 w 42"/>
                <a:gd name="T13" fmla="*/ 1 h 41"/>
                <a:gd name="T14" fmla="*/ 5 w 42"/>
                <a:gd name="T15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1">
                  <a:moveTo>
                    <a:pt x="5" y="5"/>
                  </a:moveTo>
                  <a:cubicBezTo>
                    <a:pt x="2" y="8"/>
                    <a:pt x="0" y="11"/>
                    <a:pt x="2" y="1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1" y="41"/>
                    <a:pt x="31" y="4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1"/>
                    <a:pt x="42" y="30"/>
                    <a:pt x="41" y="29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8" y="2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304E2178-96A9-4ED4-8BF0-3D44658AB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7976" y="5651486"/>
              <a:ext cx="80963" cy="77788"/>
            </a:xfrm>
            <a:custGeom>
              <a:avLst/>
              <a:gdLst>
                <a:gd name="T0" fmla="*/ 12 w 42"/>
                <a:gd name="T1" fmla="*/ 0 h 40"/>
                <a:gd name="T2" fmla="*/ 13 w 42"/>
                <a:gd name="T3" fmla="*/ 0 h 40"/>
                <a:gd name="T4" fmla="*/ 41 w 42"/>
                <a:gd name="T5" fmla="*/ 28 h 40"/>
                <a:gd name="T6" fmla="*/ 41 w 42"/>
                <a:gd name="T7" fmla="*/ 30 h 40"/>
                <a:gd name="T8" fmla="*/ 31 w 42"/>
                <a:gd name="T9" fmla="*/ 40 h 40"/>
                <a:gd name="T10" fmla="*/ 30 w 42"/>
                <a:gd name="T11" fmla="*/ 40 h 40"/>
                <a:gd name="T12" fmla="*/ 29 w 42"/>
                <a:gd name="T13" fmla="*/ 40 h 40"/>
                <a:gd name="T14" fmla="*/ 2 w 42"/>
                <a:gd name="T15" fmla="*/ 12 h 40"/>
                <a:gd name="T16" fmla="*/ 5 w 42"/>
                <a:gd name="T17" fmla="*/ 4 h 40"/>
                <a:gd name="T18" fmla="*/ 12 w 42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0">
                  <a:moveTo>
                    <a:pt x="12" y="0"/>
                  </a:moveTo>
                  <a:cubicBezTo>
                    <a:pt x="12" y="0"/>
                    <a:pt x="13" y="0"/>
                    <a:pt x="13" y="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2" y="30"/>
                    <a:pt x="41" y="3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0"/>
                    <a:pt x="2" y="7"/>
                    <a:pt x="5" y="4"/>
                  </a:cubicBezTo>
                  <a:cubicBezTo>
                    <a:pt x="7" y="1"/>
                    <a:pt x="10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C8EB507E-6B38-417E-B07C-0589FFDAD4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33513" y="5503848"/>
              <a:ext cx="171450" cy="171450"/>
            </a:xfrm>
            <a:custGeom>
              <a:avLst/>
              <a:gdLst>
                <a:gd name="T0" fmla="*/ 16 w 89"/>
                <a:gd name="T1" fmla="*/ 16 h 88"/>
                <a:gd name="T2" fmla="*/ 16 w 89"/>
                <a:gd name="T3" fmla="*/ 73 h 88"/>
                <a:gd name="T4" fmla="*/ 73 w 89"/>
                <a:gd name="T5" fmla="*/ 73 h 88"/>
                <a:gd name="T6" fmla="*/ 73 w 89"/>
                <a:gd name="T7" fmla="*/ 16 h 88"/>
                <a:gd name="T8" fmla="*/ 16 w 89"/>
                <a:gd name="T9" fmla="*/ 16 h 88"/>
                <a:gd name="T10" fmla="*/ 67 w 89"/>
                <a:gd name="T11" fmla="*/ 67 h 88"/>
                <a:gd name="T12" fmla="*/ 22 w 89"/>
                <a:gd name="T13" fmla="*/ 67 h 88"/>
                <a:gd name="T14" fmla="*/ 22 w 89"/>
                <a:gd name="T15" fmla="*/ 22 h 88"/>
                <a:gd name="T16" fmla="*/ 67 w 89"/>
                <a:gd name="T17" fmla="*/ 22 h 88"/>
                <a:gd name="T18" fmla="*/ 67 w 89"/>
                <a:gd name="T19" fmla="*/ 6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8">
                  <a:moveTo>
                    <a:pt x="16" y="16"/>
                  </a:moveTo>
                  <a:cubicBezTo>
                    <a:pt x="0" y="31"/>
                    <a:pt x="0" y="57"/>
                    <a:pt x="16" y="73"/>
                  </a:cubicBezTo>
                  <a:cubicBezTo>
                    <a:pt x="32" y="88"/>
                    <a:pt x="57" y="88"/>
                    <a:pt x="73" y="73"/>
                  </a:cubicBezTo>
                  <a:cubicBezTo>
                    <a:pt x="89" y="57"/>
                    <a:pt x="89" y="31"/>
                    <a:pt x="73" y="16"/>
                  </a:cubicBezTo>
                  <a:cubicBezTo>
                    <a:pt x="57" y="0"/>
                    <a:pt x="32" y="0"/>
                    <a:pt x="16" y="16"/>
                  </a:cubicBezTo>
                  <a:close/>
                  <a:moveTo>
                    <a:pt x="67" y="67"/>
                  </a:moveTo>
                  <a:cubicBezTo>
                    <a:pt x="55" y="79"/>
                    <a:pt x="34" y="79"/>
                    <a:pt x="22" y="67"/>
                  </a:cubicBezTo>
                  <a:cubicBezTo>
                    <a:pt x="9" y="54"/>
                    <a:pt x="9" y="34"/>
                    <a:pt x="22" y="22"/>
                  </a:cubicBezTo>
                  <a:cubicBezTo>
                    <a:pt x="34" y="9"/>
                    <a:pt x="55" y="9"/>
                    <a:pt x="67" y="22"/>
                  </a:cubicBezTo>
                  <a:cubicBezTo>
                    <a:pt x="80" y="34"/>
                    <a:pt x="80" y="54"/>
                    <a:pt x="6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925E624C-95C1-403F-AD33-1ACF223B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0038" y="5641961"/>
              <a:ext cx="22225" cy="20638"/>
            </a:xfrm>
            <a:custGeom>
              <a:avLst/>
              <a:gdLst>
                <a:gd name="T0" fmla="*/ 3 w 11"/>
                <a:gd name="T1" fmla="*/ 2 h 11"/>
                <a:gd name="T2" fmla="*/ 0 w 11"/>
                <a:gd name="T3" fmla="*/ 5 h 11"/>
                <a:gd name="T4" fmla="*/ 6 w 11"/>
                <a:gd name="T5" fmla="*/ 11 h 11"/>
                <a:gd name="T6" fmla="*/ 8 w 11"/>
                <a:gd name="T7" fmla="*/ 8 h 11"/>
                <a:gd name="T8" fmla="*/ 11 w 11"/>
                <a:gd name="T9" fmla="*/ 6 h 11"/>
                <a:gd name="T10" fmla="*/ 5 w 11"/>
                <a:gd name="T11" fmla="*/ 0 h 11"/>
                <a:gd name="T12" fmla="*/ 3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3" y="2"/>
                  </a:moveTo>
                  <a:cubicBezTo>
                    <a:pt x="2" y="3"/>
                    <a:pt x="1" y="4"/>
                    <a:pt x="0" y="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35BEEB09-F32B-40B1-9BE3-95C773F0C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0038" y="5641961"/>
              <a:ext cx="22225" cy="20638"/>
            </a:xfrm>
            <a:custGeom>
              <a:avLst/>
              <a:gdLst>
                <a:gd name="T0" fmla="*/ 5 w 11"/>
                <a:gd name="T1" fmla="*/ 0 h 11"/>
                <a:gd name="T2" fmla="*/ 11 w 11"/>
                <a:gd name="T3" fmla="*/ 6 h 11"/>
                <a:gd name="T4" fmla="*/ 8 w 11"/>
                <a:gd name="T5" fmla="*/ 8 h 11"/>
                <a:gd name="T6" fmla="*/ 6 w 11"/>
                <a:gd name="T7" fmla="*/ 11 h 11"/>
                <a:gd name="T8" fmla="*/ 0 w 11"/>
                <a:gd name="T9" fmla="*/ 5 h 11"/>
                <a:gd name="T10" fmla="*/ 3 w 11"/>
                <a:gd name="T11" fmla="*/ 2 h 11"/>
                <a:gd name="T12" fmla="*/ 5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9" y="7"/>
                    <a:pt x="8" y="8"/>
                  </a:cubicBezTo>
                  <a:cubicBezTo>
                    <a:pt x="7" y="9"/>
                    <a:pt x="7" y="10"/>
                    <a:pt x="6" y="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2"/>
                    <a:pt x="4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32687644-4782-4D39-87B4-89057B024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9526" y="5622911"/>
              <a:ext cx="63500" cy="185738"/>
            </a:xfrm>
            <a:custGeom>
              <a:avLst/>
              <a:gdLst>
                <a:gd name="T0" fmla="*/ 0 w 33"/>
                <a:gd name="T1" fmla="*/ 95 h 96"/>
                <a:gd name="T2" fmla="*/ 0 w 33"/>
                <a:gd name="T3" fmla="*/ 32 h 96"/>
                <a:gd name="T4" fmla="*/ 1 w 33"/>
                <a:gd name="T5" fmla="*/ 31 h 96"/>
                <a:gd name="T6" fmla="*/ 31 w 33"/>
                <a:gd name="T7" fmla="*/ 1 h 96"/>
                <a:gd name="T8" fmla="*/ 33 w 33"/>
                <a:gd name="T9" fmla="*/ 2 h 96"/>
                <a:gd name="T10" fmla="*/ 33 w 33"/>
                <a:gd name="T11" fmla="*/ 95 h 96"/>
                <a:gd name="T12" fmla="*/ 32 w 33"/>
                <a:gd name="T13" fmla="*/ 96 h 96"/>
                <a:gd name="T14" fmla="*/ 1 w 33"/>
                <a:gd name="T15" fmla="*/ 96 h 96"/>
                <a:gd name="T16" fmla="*/ 0 w 33"/>
                <a:gd name="T17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96">
                  <a:moveTo>
                    <a:pt x="0" y="95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1" y="31"/>
                    <a:pt x="1" y="3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0"/>
                    <a:pt x="33" y="1"/>
                    <a:pt x="33" y="2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6"/>
                    <a:pt x="33" y="96"/>
                    <a:pt x="32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96"/>
                    <a:pt x="0" y="96"/>
                    <a:pt x="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C266F523-A72B-49F6-BF60-8BB10630D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8426" y="5602273"/>
              <a:ext cx="65088" cy="206375"/>
            </a:xfrm>
            <a:custGeom>
              <a:avLst/>
              <a:gdLst>
                <a:gd name="T0" fmla="*/ 0 w 34"/>
                <a:gd name="T1" fmla="*/ 3 h 106"/>
                <a:gd name="T2" fmla="*/ 0 w 34"/>
                <a:gd name="T3" fmla="*/ 105 h 106"/>
                <a:gd name="T4" fmla="*/ 2 w 34"/>
                <a:gd name="T5" fmla="*/ 106 h 106"/>
                <a:gd name="T6" fmla="*/ 32 w 34"/>
                <a:gd name="T7" fmla="*/ 106 h 106"/>
                <a:gd name="T8" fmla="*/ 34 w 34"/>
                <a:gd name="T9" fmla="*/ 105 h 106"/>
                <a:gd name="T10" fmla="*/ 34 w 34"/>
                <a:gd name="T11" fmla="*/ 36 h 106"/>
                <a:gd name="T12" fmla="*/ 33 w 34"/>
                <a:gd name="T13" fmla="*/ 35 h 106"/>
                <a:gd name="T14" fmla="*/ 3 w 34"/>
                <a:gd name="T15" fmla="*/ 1 h 106"/>
                <a:gd name="T16" fmla="*/ 0 w 34"/>
                <a:gd name="T17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06">
                  <a:moveTo>
                    <a:pt x="0" y="3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106"/>
                    <a:pt x="1" y="106"/>
                    <a:pt x="2" y="106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3" y="106"/>
                    <a:pt x="34" y="106"/>
                    <a:pt x="34" y="105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3" y="35"/>
                    <a:pt x="33" y="3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11A768A7-6C01-461C-8710-2F51C060F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7326" y="5659423"/>
              <a:ext cx="63500" cy="149225"/>
            </a:xfrm>
            <a:custGeom>
              <a:avLst/>
              <a:gdLst>
                <a:gd name="T0" fmla="*/ 11 w 33"/>
                <a:gd name="T1" fmla="*/ 0 h 77"/>
                <a:gd name="T2" fmla="*/ 0 w 33"/>
                <a:gd name="T3" fmla="*/ 11 h 77"/>
                <a:gd name="T4" fmla="*/ 0 w 33"/>
                <a:gd name="T5" fmla="*/ 12 h 77"/>
                <a:gd name="T6" fmla="*/ 0 w 33"/>
                <a:gd name="T7" fmla="*/ 76 h 77"/>
                <a:gd name="T8" fmla="*/ 2 w 33"/>
                <a:gd name="T9" fmla="*/ 77 h 77"/>
                <a:gd name="T10" fmla="*/ 32 w 33"/>
                <a:gd name="T11" fmla="*/ 77 h 77"/>
                <a:gd name="T12" fmla="*/ 33 w 33"/>
                <a:gd name="T13" fmla="*/ 76 h 77"/>
                <a:gd name="T14" fmla="*/ 33 w 33"/>
                <a:gd name="T15" fmla="*/ 6 h 77"/>
                <a:gd name="T16" fmla="*/ 32 w 33"/>
                <a:gd name="T17" fmla="*/ 6 h 77"/>
                <a:gd name="T18" fmla="*/ 11 w 33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77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7"/>
                    <a:pt x="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7"/>
                    <a:pt x="33" y="77"/>
                    <a:pt x="33" y="7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2" y="6"/>
                    <a:pt x="32" y="6"/>
                  </a:cubicBezTo>
                  <a:cubicBezTo>
                    <a:pt x="25" y="6"/>
                    <a:pt x="17" y="4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5BC5AD11-640A-4C04-8FDC-AC5054DA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3838" y="5619736"/>
              <a:ext cx="26988" cy="30163"/>
            </a:xfrm>
            <a:custGeom>
              <a:avLst/>
              <a:gdLst>
                <a:gd name="T0" fmla="*/ 14 w 14"/>
                <a:gd name="T1" fmla="*/ 15 h 15"/>
                <a:gd name="T2" fmla="*/ 14 w 14"/>
                <a:gd name="T3" fmla="*/ 2 h 15"/>
                <a:gd name="T4" fmla="*/ 12 w 14"/>
                <a:gd name="T5" fmla="*/ 1 h 15"/>
                <a:gd name="T6" fmla="*/ 0 w 14"/>
                <a:gd name="T7" fmla="*/ 12 h 15"/>
                <a:gd name="T8" fmla="*/ 13 w 14"/>
                <a:gd name="T9" fmla="*/ 15 h 15"/>
                <a:gd name="T10" fmla="*/ 14 w 1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4"/>
                    <a:pt x="9" y="15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FED0C8D9-FE30-40EA-9775-D40CC59498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57313" y="5557823"/>
              <a:ext cx="17463" cy="17463"/>
            </a:xfrm>
            <a:custGeom>
              <a:avLst/>
              <a:gdLst>
                <a:gd name="T0" fmla="*/ 5 w 9"/>
                <a:gd name="T1" fmla="*/ 9 h 9"/>
                <a:gd name="T2" fmla="*/ 0 w 9"/>
                <a:gd name="T3" fmla="*/ 5 h 9"/>
                <a:gd name="T4" fmla="*/ 5 w 9"/>
                <a:gd name="T5" fmla="*/ 0 h 9"/>
                <a:gd name="T6" fmla="*/ 9 w 9"/>
                <a:gd name="T7" fmla="*/ 5 h 9"/>
                <a:gd name="T8" fmla="*/ 5 w 9"/>
                <a:gd name="T9" fmla="*/ 9 h 9"/>
                <a:gd name="T10" fmla="*/ 5 w 9"/>
                <a:gd name="T11" fmla="*/ 1 h 9"/>
                <a:gd name="T12" fmla="*/ 1 w 9"/>
                <a:gd name="T13" fmla="*/ 5 h 9"/>
                <a:gd name="T14" fmla="*/ 5 w 9"/>
                <a:gd name="T15" fmla="*/ 8 h 9"/>
                <a:gd name="T16" fmla="*/ 8 w 9"/>
                <a:gd name="T17" fmla="*/ 5 h 9"/>
                <a:gd name="T18" fmla="*/ 5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  <a:close/>
                  <a:moveTo>
                    <a:pt x="5" y="1"/>
                  </a:moveTo>
                  <a:cubicBezTo>
                    <a:pt x="3" y="1"/>
                    <a:pt x="1" y="3"/>
                    <a:pt x="1" y="5"/>
                  </a:cubicBezTo>
                  <a:cubicBezTo>
                    <a:pt x="1" y="7"/>
                    <a:pt x="3" y="8"/>
                    <a:pt x="5" y="8"/>
                  </a:cubicBezTo>
                  <a:cubicBezTo>
                    <a:pt x="7" y="8"/>
                    <a:pt x="8" y="7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F308894F-8044-4BF0-94F6-BD02FBF02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98601" y="5572111"/>
              <a:ext cx="38100" cy="36513"/>
            </a:xfrm>
            <a:custGeom>
              <a:avLst/>
              <a:gdLst>
                <a:gd name="T0" fmla="*/ 9 w 19"/>
                <a:gd name="T1" fmla="*/ 19 h 19"/>
                <a:gd name="T2" fmla="*/ 0 w 19"/>
                <a:gd name="T3" fmla="*/ 10 h 19"/>
                <a:gd name="T4" fmla="*/ 9 w 19"/>
                <a:gd name="T5" fmla="*/ 0 h 19"/>
                <a:gd name="T6" fmla="*/ 19 w 19"/>
                <a:gd name="T7" fmla="*/ 10 h 19"/>
                <a:gd name="T8" fmla="*/ 9 w 19"/>
                <a:gd name="T9" fmla="*/ 19 h 19"/>
                <a:gd name="T10" fmla="*/ 9 w 19"/>
                <a:gd name="T11" fmla="*/ 3 h 19"/>
                <a:gd name="T12" fmla="*/ 2 w 19"/>
                <a:gd name="T13" fmla="*/ 10 h 19"/>
                <a:gd name="T14" fmla="*/ 9 w 19"/>
                <a:gd name="T15" fmla="*/ 16 h 19"/>
                <a:gd name="T16" fmla="*/ 16 w 19"/>
                <a:gd name="T17" fmla="*/ 10 h 19"/>
                <a:gd name="T18" fmla="*/ 9 w 19"/>
                <a:gd name="T1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cubicBezTo>
                    <a:pt x="4" y="19"/>
                    <a:pt x="0" y="15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9" y="4"/>
                    <a:pt x="19" y="10"/>
                  </a:cubicBezTo>
                  <a:cubicBezTo>
                    <a:pt x="19" y="15"/>
                    <a:pt x="15" y="19"/>
                    <a:pt x="9" y="19"/>
                  </a:cubicBezTo>
                  <a:close/>
                  <a:moveTo>
                    <a:pt x="9" y="3"/>
                  </a:moveTo>
                  <a:cubicBezTo>
                    <a:pt x="6" y="3"/>
                    <a:pt x="2" y="6"/>
                    <a:pt x="2" y="10"/>
                  </a:cubicBezTo>
                  <a:cubicBezTo>
                    <a:pt x="2" y="13"/>
                    <a:pt x="6" y="16"/>
                    <a:pt x="9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6"/>
                    <a:pt x="13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6F41DAA4-154D-40C9-82A7-EE4C09D4FA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71588" y="5643548"/>
              <a:ext cx="17463" cy="17463"/>
            </a:xfrm>
            <a:custGeom>
              <a:avLst/>
              <a:gdLst>
                <a:gd name="T0" fmla="*/ 5 w 9"/>
                <a:gd name="T1" fmla="*/ 9 h 9"/>
                <a:gd name="T2" fmla="*/ 0 w 9"/>
                <a:gd name="T3" fmla="*/ 4 h 9"/>
                <a:gd name="T4" fmla="*/ 5 w 9"/>
                <a:gd name="T5" fmla="*/ 0 h 9"/>
                <a:gd name="T6" fmla="*/ 9 w 9"/>
                <a:gd name="T7" fmla="*/ 4 h 9"/>
                <a:gd name="T8" fmla="*/ 5 w 9"/>
                <a:gd name="T9" fmla="*/ 9 h 9"/>
                <a:gd name="T10" fmla="*/ 5 w 9"/>
                <a:gd name="T11" fmla="*/ 1 h 9"/>
                <a:gd name="T12" fmla="*/ 1 w 9"/>
                <a:gd name="T13" fmla="*/ 4 h 9"/>
                <a:gd name="T14" fmla="*/ 5 w 9"/>
                <a:gd name="T15" fmla="*/ 8 h 9"/>
                <a:gd name="T16" fmla="*/ 8 w 9"/>
                <a:gd name="T17" fmla="*/ 4 h 9"/>
                <a:gd name="T18" fmla="*/ 5 w 9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9"/>
                    <a:pt x="5" y="9"/>
                  </a:cubicBezTo>
                  <a:close/>
                  <a:moveTo>
                    <a:pt x="5" y="1"/>
                  </a:moveTo>
                  <a:cubicBezTo>
                    <a:pt x="3" y="1"/>
                    <a:pt x="1" y="2"/>
                    <a:pt x="1" y="4"/>
                  </a:cubicBezTo>
                  <a:cubicBezTo>
                    <a:pt x="1" y="6"/>
                    <a:pt x="3" y="8"/>
                    <a:pt x="5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18B354F4-BBEC-4099-9A9E-6C6B6F226E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38276" y="5648311"/>
              <a:ext cx="19050" cy="1905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2 h 10"/>
                <a:gd name="T12" fmla="*/ 2 w 10"/>
                <a:gd name="T13" fmla="*/ 5 h 10"/>
                <a:gd name="T14" fmla="*/ 5 w 10"/>
                <a:gd name="T15" fmla="*/ 8 h 10"/>
                <a:gd name="T16" fmla="*/ 8 w 10"/>
                <a:gd name="T17" fmla="*/ 5 h 10"/>
                <a:gd name="T18" fmla="*/ 5 w 1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  <a:moveTo>
                    <a:pt x="5" y="2"/>
                  </a:moveTo>
                  <a:cubicBezTo>
                    <a:pt x="3" y="2"/>
                    <a:pt x="2" y="3"/>
                    <a:pt x="2" y="5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7" y="8"/>
                    <a:pt x="8" y="7"/>
                    <a:pt x="8" y="5"/>
                  </a:cubicBezTo>
                  <a:cubicBezTo>
                    <a:pt x="8" y="3"/>
                    <a:pt x="7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63FC0E76-F3EF-4F21-A102-5C4D819CE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5876" y="5572111"/>
              <a:ext cx="74613" cy="76200"/>
            </a:xfrm>
            <a:custGeom>
              <a:avLst/>
              <a:gdLst>
                <a:gd name="T0" fmla="*/ 1 w 47"/>
                <a:gd name="T1" fmla="*/ 48 h 48"/>
                <a:gd name="T2" fmla="*/ 0 w 47"/>
                <a:gd name="T3" fmla="*/ 46 h 48"/>
                <a:gd name="T4" fmla="*/ 46 w 47"/>
                <a:gd name="T5" fmla="*/ 0 h 48"/>
                <a:gd name="T6" fmla="*/ 47 w 47"/>
                <a:gd name="T7" fmla="*/ 1 h 48"/>
                <a:gd name="T8" fmla="*/ 1 w 4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1" y="48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47" y="1"/>
                  </a:lnTo>
                  <a:lnTo>
                    <a:pt x="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6801005F-5237-431D-B4A3-1CF531383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0013" y="5572111"/>
              <a:ext cx="73025" cy="79375"/>
            </a:xfrm>
            <a:custGeom>
              <a:avLst/>
              <a:gdLst>
                <a:gd name="T0" fmla="*/ 45 w 46"/>
                <a:gd name="T1" fmla="*/ 50 h 50"/>
                <a:gd name="T2" fmla="*/ 0 w 46"/>
                <a:gd name="T3" fmla="*/ 1 h 50"/>
                <a:gd name="T4" fmla="*/ 1 w 46"/>
                <a:gd name="T5" fmla="*/ 0 h 50"/>
                <a:gd name="T6" fmla="*/ 46 w 46"/>
                <a:gd name="T7" fmla="*/ 49 h 50"/>
                <a:gd name="T8" fmla="*/ 45 w 46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45" y="5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46" y="49"/>
                  </a:lnTo>
                  <a:lnTo>
                    <a:pt x="4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980AA0C6-6353-49C3-8C6D-A7978BD7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2563" y="5637198"/>
              <a:ext cx="17463" cy="15875"/>
            </a:xfrm>
            <a:custGeom>
              <a:avLst/>
              <a:gdLst>
                <a:gd name="T0" fmla="*/ 2 w 11"/>
                <a:gd name="T1" fmla="*/ 10 h 10"/>
                <a:gd name="T2" fmla="*/ 0 w 11"/>
                <a:gd name="T3" fmla="*/ 9 h 10"/>
                <a:gd name="T4" fmla="*/ 10 w 11"/>
                <a:gd name="T5" fmla="*/ 0 h 10"/>
                <a:gd name="T6" fmla="*/ 11 w 11"/>
                <a:gd name="T7" fmla="*/ 2 h 10"/>
                <a:gd name="T8" fmla="*/ 2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2" y="10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1652764E-D843-4007-B763-25E1889F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5263" y="5597511"/>
              <a:ext cx="46038" cy="46038"/>
            </a:xfrm>
            <a:custGeom>
              <a:avLst/>
              <a:gdLst>
                <a:gd name="T0" fmla="*/ 6 w 29"/>
                <a:gd name="T1" fmla="*/ 29 h 29"/>
                <a:gd name="T2" fmla="*/ 0 w 29"/>
                <a:gd name="T3" fmla="*/ 23 h 29"/>
                <a:gd name="T4" fmla="*/ 23 w 29"/>
                <a:gd name="T5" fmla="*/ 0 h 29"/>
                <a:gd name="T6" fmla="*/ 29 w 29"/>
                <a:gd name="T7" fmla="*/ 5 h 29"/>
                <a:gd name="T8" fmla="*/ 6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6" y="29"/>
                  </a:moveTo>
                  <a:lnTo>
                    <a:pt x="0" y="23"/>
                  </a:lnTo>
                  <a:lnTo>
                    <a:pt x="23" y="0"/>
                  </a:lnTo>
                  <a:lnTo>
                    <a:pt x="29" y="5"/>
                  </a:lnTo>
                  <a:lnTo>
                    <a:pt x="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F3DC33C9-95B5-443A-AF5E-D3F73CF22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713262"/>
              </p:ext>
            </p:extLst>
          </p:nvPr>
        </p:nvGraphicFramePr>
        <p:xfrm>
          <a:off x="877984" y="2463637"/>
          <a:ext cx="5218016" cy="430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1553938-C710-4809-ACA3-5A10DD5BE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714562"/>
              </p:ext>
            </p:extLst>
          </p:nvPr>
        </p:nvGraphicFramePr>
        <p:xfrm>
          <a:off x="6407941" y="4097165"/>
          <a:ext cx="5057502" cy="726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5834">
                  <a:extLst>
                    <a:ext uri="{9D8B030D-6E8A-4147-A177-3AD203B41FA5}">
                      <a16:colId xmlns:a16="http://schemas.microsoft.com/office/drawing/2014/main" val="3433971309"/>
                    </a:ext>
                  </a:extLst>
                </a:gridCol>
                <a:gridCol w="1685834">
                  <a:extLst>
                    <a:ext uri="{9D8B030D-6E8A-4147-A177-3AD203B41FA5}">
                      <a16:colId xmlns:a16="http://schemas.microsoft.com/office/drawing/2014/main" val="490604648"/>
                    </a:ext>
                  </a:extLst>
                </a:gridCol>
                <a:gridCol w="1685834">
                  <a:extLst>
                    <a:ext uri="{9D8B030D-6E8A-4147-A177-3AD203B41FA5}">
                      <a16:colId xmlns:a16="http://schemas.microsoft.com/office/drawing/2014/main" val="213461343"/>
                    </a:ext>
                  </a:extLst>
                </a:gridCol>
              </a:tblGrid>
              <a:tr h="3914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Assignment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297762"/>
                  </a:ext>
                </a:extLst>
              </a:tr>
              <a:tr h="335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VMT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+ 12.7 million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+ 36%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60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92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3AB9F-813B-46DA-B7BB-7A8A0AE7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FACD-41CF-441A-83A3-CD6B05407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Connected ABM elements to technology and behavioral responses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Focused on functionality and flexibility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Input AV adoption rates into the model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Evaluated short- and long-distance AV travel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11AA1-40BE-4FB4-8851-27E719A5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64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b="0" i="0" cap="none" dirty="0"/>
              <a:t>mbina@camsys.com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9700"/>
            <a:ext cx="885825" cy="365125"/>
          </a:xfrm>
        </p:spPr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8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8AB21A3-EBD2-4ECA-B2A6-6DFCCD79F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440" y="1581732"/>
            <a:ext cx="7302866" cy="5178056"/>
          </a:xfrm>
          <a:prstGeom prst="rect">
            <a:avLst/>
          </a:prstGeom>
        </p:spPr>
      </p:pic>
      <p:pic>
        <p:nvPicPr>
          <p:cNvPr id="24" name="Graphic 23" descr="House">
            <a:extLst>
              <a:ext uri="{FF2B5EF4-FFF2-40B4-BE49-F238E27FC236}">
                <a16:creationId xmlns:a16="http://schemas.microsoft.com/office/drawing/2014/main" id="{B0F58118-8C35-4F9D-82EF-90DFA0FA3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6162" y="3593134"/>
            <a:ext cx="410748" cy="41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StateFocus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AD6FE546-A30C-4E7B-A791-51AC45FEEBD1}"/>
              </a:ext>
            </a:extLst>
          </p:cNvPr>
          <p:cNvSpPr/>
          <p:nvPr/>
        </p:nvSpPr>
        <p:spPr>
          <a:xfrm rot="16511681" flipV="1">
            <a:off x="4520576" y="2465722"/>
            <a:ext cx="683550" cy="2265786"/>
          </a:xfrm>
          <a:prstGeom prst="arc">
            <a:avLst>
              <a:gd name="adj1" fmla="val 16131479"/>
              <a:gd name="adj2" fmla="val 5214893"/>
            </a:avLst>
          </a:pr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2943D2-15F2-40CD-A596-38E85672004B}"/>
              </a:ext>
            </a:extLst>
          </p:cNvPr>
          <p:cNvSpPr/>
          <p:nvPr/>
        </p:nvSpPr>
        <p:spPr>
          <a:xfrm rot="10800000">
            <a:off x="5719448" y="3311034"/>
            <a:ext cx="584347" cy="416851"/>
          </a:xfrm>
          <a:prstGeom prst="arc">
            <a:avLst>
              <a:gd name="adj1" fmla="val 16328216"/>
              <a:gd name="adj2" fmla="val 5275452"/>
            </a:avLst>
          </a:pr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784BB5AD-89F3-4B06-9EC1-82B7185F2615}"/>
              </a:ext>
            </a:extLst>
          </p:cNvPr>
          <p:cNvSpPr/>
          <p:nvPr/>
        </p:nvSpPr>
        <p:spPr>
          <a:xfrm flipV="1">
            <a:off x="5719447" y="3311034"/>
            <a:ext cx="584348" cy="416851"/>
          </a:xfrm>
          <a:prstGeom prst="arc">
            <a:avLst>
              <a:gd name="adj1" fmla="val 16328216"/>
              <a:gd name="adj2" fmla="val 5275452"/>
            </a:avLst>
          </a:pr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ike">
            <a:extLst>
              <a:ext uri="{FF2B5EF4-FFF2-40B4-BE49-F238E27FC236}">
                <a16:creationId xmlns:a16="http://schemas.microsoft.com/office/drawing/2014/main" id="{C00F0004-07AF-4C41-9D24-4CFCD33C7E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94902" y="3311034"/>
            <a:ext cx="575165" cy="575165"/>
          </a:xfrm>
          <a:prstGeom prst="rect">
            <a:avLst/>
          </a:prstGeom>
        </p:spPr>
      </p:pic>
      <p:pic>
        <p:nvPicPr>
          <p:cNvPr id="6" name="Graphic 5" descr="City">
            <a:extLst>
              <a:ext uri="{FF2B5EF4-FFF2-40B4-BE49-F238E27FC236}">
                <a16:creationId xmlns:a16="http://schemas.microsoft.com/office/drawing/2014/main" id="{BADD3A14-E8E8-4A18-9E68-094150FCFC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02805" y="2886846"/>
            <a:ext cx="437463" cy="4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15D6-443A-4F43-BC87-5C649300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AVs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441E4-67CF-434D-AC88-4DCE2FFA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E0EFA5-AAE3-41A6-9C50-FED0FEA2A221}"/>
              </a:ext>
            </a:extLst>
          </p:cNvPr>
          <p:cNvSpPr txBox="1">
            <a:spLocks/>
          </p:cNvSpPr>
          <p:nvPr/>
        </p:nvSpPr>
        <p:spPr>
          <a:xfrm>
            <a:off x="761999" y="1724451"/>
            <a:ext cx="10526111" cy="550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1800"/>
              </a:spcBef>
              <a:buFontTx/>
              <a:buBlip>
                <a:blip r:embed="rId3"/>
              </a:buBlip>
              <a:defRPr sz="18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ts val="450"/>
              </a:spcBef>
              <a:buClr>
                <a:schemeClr val="accent6"/>
              </a:buClr>
              <a:buFont typeface="Arial" pitchFamily="34" charset="0"/>
              <a:buChar char="»"/>
              <a:defRPr sz="16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ts val="450"/>
              </a:spcBef>
              <a:buFont typeface="Arial" pitchFamily="34" charset="0"/>
              <a:buChar char="–"/>
              <a:defRPr sz="16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3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ts val="450"/>
              </a:spcBef>
              <a:buFont typeface="Wingdings" pitchFamily="2" charset="2"/>
              <a:buChar char="§"/>
              <a:defRPr sz="135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sz="2000" b="1" dirty="0"/>
          </a:p>
          <a:p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68203-DF73-4EDD-AAB7-7DFF2F414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2" y="1830708"/>
            <a:ext cx="3207313" cy="2138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C4B53B-5EC5-4E3F-8288-7E2EE299ED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07" y="4201091"/>
            <a:ext cx="3276938" cy="2184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868D3D-490F-4C7B-AE7A-A8A4285814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92" y="1830036"/>
            <a:ext cx="3207559" cy="21383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BEB348-58DE-417E-83CE-3E89C04DDB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99" y="4190751"/>
            <a:ext cx="3207259" cy="2138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567751-14C8-461D-8EC8-AB821C402A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12" y="2923856"/>
            <a:ext cx="3807485" cy="213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3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346534" y="6490356"/>
            <a:ext cx="885952" cy="365125"/>
          </a:xfrm>
        </p:spPr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8F0B7F-3424-4F95-A387-DC200C546926}"/>
              </a:ext>
            </a:extLst>
          </p:cNvPr>
          <p:cNvSpPr/>
          <p:nvPr/>
        </p:nvSpPr>
        <p:spPr>
          <a:xfrm>
            <a:off x="609600" y="2884249"/>
            <a:ext cx="2052866" cy="281356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28575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3BB11B-E6CA-4F0C-9A8F-E46D530CBDC5}"/>
              </a:ext>
            </a:extLst>
          </p:cNvPr>
          <p:cNvSpPr/>
          <p:nvPr/>
        </p:nvSpPr>
        <p:spPr>
          <a:xfrm>
            <a:off x="2845044" y="2884249"/>
            <a:ext cx="2052866" cy="281356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28575"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1BC360-AE60-4032-9155-DF134A56BA0A}"/>
              </a:ext>
            </a:extLst>
          </p:cNvPr>
          <p:cNvSpPr/>
          <p:nvPr/>
        </p:nvSpPr>
        <p:spPr>
          <a:xfrm>
            <a:off x="5083316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11E982-EFAC-454A-A1C6-9C5E3DE80C02}"/>
              </a:ext>
            </a:extLst>
          </p:cNvPr>
          <p:cNvSpPr/>
          <p:nvPr/>
        </p:nvSpPr>
        <p:spPr>
          <a:xfrm>
            <a:off x="7320174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1A62DC-C2BF-404D-B1BB-8975B440B471}"/>
              </a:ext>
            </a:extLst>
          </p:cNvPr>
          <p:cNvSpPr/>
          <p:nvPr/>
        </p:nvSpPr>
        <p:spPr>
          <a:xfrm>
            <a:off x="9559095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7722E9-A64C-44D8-B710-CFEDD1585BB7}"/>
              </a:ext>
            </a:extLst>
          </p:cNvPr>
          <p:cNvSpPr txBox="1"/>
          <p:nvPr/>
        </p:nvSpPr>
        <p:spPr>
          <a:xfrm>
            <a:off x="2913788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No Changes-Indirect Impacts Only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3B50A5-2630-4D3E-A3A6-251ACCAE4370}"/>
              </a:ext>
            </a:extLst>
          </p:cNvPr>
          <p:cNvSpPr txBox="1"/>
          <p:nvPr/>
        </p:nvSpPr>
        <p:spPr>
          <a:xfrm>
            <a:off x="957830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New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Component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5B1F39-9EB7-4327-AE16-18B8FF700AAF}"/>
              </a:ext>
            </a:extLst>
          </p:cNvPr>
          <p:cNvSpPr txBox="1"/>
          <p:nvPr/>
        </p:nvSpPr>
        <p:spPr>
          <a:xfrm>
            <a:off x="4875650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Changes for AV/Non-AV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8D85CA0B-D4CD-4574-91DD-1D31F3F45903}"/>
              </a:ext>
            </a:extLst>
          </p:cNvPr>
          <p:cNvSpPr txBox="1"/>
          <p:nvPr/>
        </p:nvSpPr>
        <p:spPr>
          <a:xfrm>
            <a:off x="2909690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AV Vehicle Equivalency Factor</a:t>
            </a:r>
          </a:p>
        </p:txBody>
      </p:sp>
      <p:sp>
        <p:nvSpPr>
          <p:cNvPr id="51" name="Rectangle: Rounded Corners 8">
            <a:extLst>
              <a:ext uri="{FF2B5EF4-FFF2-40B4-BE49-F238E27FC236}">
                <a16:creationId xmlns:a16="http://schemas.microsoft.com/office/drawing/2014/main" id="{F233F8F8-FC3B-4B54-ABF5-2F09A7DA29CD}"/>
              </a:ext>
            </a:extLst>
          </p:cNvPr>
          <p:cNvSpPr txBox="1"/>
          <p:nvPr/>
        </p:nvSpPr>
        <p:spPr>
          <a:xfrm>
            <a:off x="5146547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Escorting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Neutralize</a:t>
            </a:r>
            <a:br>
              <a:rPr lang="en-US" dirty="0"/>
            </a:br>
            <a:r>
              <a:rPr lang="en-US" dirty="0"/>
              <a:t>age-specific parameters</a:t>
            </a:r>
          </a:p>
        </p:txBody>
      </p:sp>
      <p:sp>
        <p:nvSpPr>
          <p:cNvPr id="52" name="Rectangle: Rounded Corners 10">
            <a:extLst>
              <a:ext uri="{FF2B5EF4-FFF2-40B4-BE49-F238E27FC236}">
                <a16:creationId xmlns:a16="http://schemas.microsoft.com/office/drawing/2014/main" id="{3B376C46-94C7-420D-BB96-A1A3684539ED}"/>
              </a:ext>
            </a:extLst>
          </p:cNvPr>
          <p:cNvSpPr txBox="1"/>
          <p:nvPr/>
        </p:nvSpPr>
        <p:spPr>
          <a:xfrm>
            <a:off x="7383404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Sensitivity to IVTT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TNC Mode</a:t>
            </a:r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DE7F33F-CFFB-4A7E-9B77-BE3B20F2FB38}"/>
              </a:ext>
            </a:extLst>
          </p:cNvPr>
          <p:cNvSpPr txBox="1"/>
          <p:nvPr/>
        </p:nvSpPr>
        <p:spPr>
          <a:xfrm>
            <a:off x="9620266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Roadway capacities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Free flow speeds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AV-only facilities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Parking costs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Terminal times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14B8EEE-BADE-4F62-B64E-76F92632C3F7}"/>
              </a:ext>
            </a:extLst>
          </p:cNvPr>
          <p:cNvSpPr/>
          <p:nvPr/>
        </p:nvSpPr>
        <p:spPr>
          <a:xfrm>
            <a:off x="9557034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Assignment/ Skimming</a:t>
            </a:r>
          </a:p>
        </p:txBody>
      </p:sp>
      <p:sp>
        <p:nvSpPr>
          <p:cNvPr id="55" name="Rectangle: Rounded Corners 49">
            <a:extLst>
              <a:ext uri="{FF2B5EF4-FFF2-40B4-BE49-F238E27FC236}">
                <a16:creationId xmlns:a16="http://schemas.microsoft.com/office/drawing/2014/main" id="{F053F65C-268C-40F5-A28E-632D13CD4B83}"/>
              </a:ext>
            </a:extLst>
          </p:cNvPr>
          <p:cNvSpPr/>
          <p:nvPr/>
        </p:nvSpPr>
        <p:spPr>
          <a:xfrm>
            <a:off x="7320174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Tour/Trip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Choices</a:t>
            </a:r>
          </a:p>
        </p:txBody>
      </p:sp>
      <p:sp>
        <p:nvSpPr>
          <p:cNvPr id="56" name="Rectangle: Rounded Corners 47">
            <a:extLst>
              <a:ext uri="{FF2B5EF4-FFF2-40B4-BE49-F238E27FC236}">
                <a16:creationId xmlns:a16="http://schemas.microsoft.com/office/drawing/2014/main" id="{D8E6A3DF-E3AC-4352-A024-3632336C3C0D}"/>
              </a:ext>
            </a:extLst>
          </p:cNvPr>
          <p:cNvSpPr/>
          <p:nvPr/>
        </p:nvSpPr>
        <p:spPr>
          <a:xfrm>
            <a:off x="5083316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</a:p>
        </p:txBody>
      </p:sp>
      <p:sp>
        <p:nvSpPr>
          <p:cNvPr id="57" name="Rectangle: Rounded Corners 45">
            <a:extLst>
              <a:ext uri="{FF2B5EF4-FFF2-40B4-BE49-F238E27FC236}">
                <a16:creationId xmlns:a16="http://schemas.microsoft.com/office/drawing/2014/main" id="{C521C513-E831-4954-8D3D-E0088C52154D}"/>
              </a:ext>
            </a:extLst>
          </p:cNvPr>
          <p:cNvSpPr/>
          <p:nvPr/>
        </p:nvSpPr>
        <p:spPr>
          <a:xfrm>
            <a:off x="2846458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Decisions</a:t>
            </a:r>
          </a:p>
        </p:txBody>
      </p:sp>
      <p:sp>
        <p:nvSpPr>
          <p:cNvPr id="58" name="Rectangle: Rounded Corners 43">
            <a:extLst>
              <a:ext uri="{FF2B5EF4-FFF2-40B4-BE49-F238E27FC236}">
                <a16:creationId xmlns:a16="http://schemas.microsoft.com/office/drawing/2014/main" id="{A3BAF797-9B26-45AF-90AB-61EFAAE1CC90}"/>
              </a:ext>
            </a:extLst>
          </p:cNvPr>
          <p:cNvSpPr/>
          <p:nvPr/>
        </p:nvSpPr>
        <p:spPr>
          <a:xfrm>
            <a:off x="609600" y="1683400"/>
            <a:ext cx="2052866" cy="1216539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 Household Simulation</a:t>
            </a:r>
          </a:p>
        </p:txBody>
      </p:sp>
      <p:sp>
        <p:nvSpPr>
          <p:cNvPr id="59" name="Rectangle: Rounded Corners 4">
            <a:extLst>
              <a:ext uri="{FF2B5EF4-FFF2-40B4-BE49-F238E27FC236}">
                <a16:creationId xmlns:a16="http://schemas.microsoft.com/office/drawing/2014/main" id="{E52983BA-D661-4EA5-800F-FB19EE67BCAB}"/>
              </a:ext>
            </a:extLst>
          </p:cNvPr>
          <p:cNvSpPr txBox="1"/>
          <p:nvPr/>
        </p:nvSpPr>
        <p:spPr>
          <a:xfrm>
            <a:off x="672833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Identifies households with AVs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Monte Carlo simulation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All or nothing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DBB409-B1EB-472B-852C-592541BDF390}"/>
              </a:ext>
            </a:extLst>
          </p:cNvPr>
          <p:cNvSpPr/>
          <p:nvPr/>
        </p:nvSpPr>
        <p:spPr>
          <a:xfrm>
            <a:off x="2761499" y="1661564"/>
            <a:ext cx="8919384" cy="4178595"/>
          </a:xfrm>
          <a:prstGeom prst="rect">
            <a:avLst/>
          </a:prstGeom>
          <a:solidFill>
            <a:schemeClr val="bg2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952D9C-954D-4AF9-8ABA-A92075666FA1}"/>
              </a:ext>
            </a:extLst>
          </p:cNvPr>
          <p:cNvGrpSpPr/>
          <p:nvPr/>
        </p:nvGrpSpPr>
        <p:grpSpPr>
          <a:xfrm>
            <a:off x="3593109" y="1735657"/>
            <a:ext cx="7399138" cy="4030411"/>
            <a:chOff x="3412938" y="1694847"/>
            <a:chExt cx="7399138" cy="403041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24E7AF-61CF-4EF1-B975-78D46F2E5653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938" y="1694847"/>
              <a:ext cx="7399138" cy="4030411"/>
            </a:xfrm>
            <a:prstGeom prst="rect">
              <a:avLst/>
            </a:prstGeom>
            <a:noFill/>
          </p:spPr>
        </p:pic>
        <p:sp>
          <p:nvSpPr>
            <p:cNvPr id="26" name="Arrow: Left-Right 25">
              <a:extLst>
                <a:ext uri="{FF2B5EF4-FFF2-40B4-BE49-F238E27FC236}">
                  <a16:creationId xmlns:a16="http://schemas.microsoft.com/office/drawing/2014/main" id="{480BD462-DC39-4601-8A57-454CF5A9D9D1}"/>
                </a:ext>
              </a:extLst>
            </p:cNvPr>
            <p:cNvSpPr/>
            <p:nvPr/>
          </p:nvSpPr>
          <p:spPr>
            <a:xfrm rot="16200000">
              <a:off x="3373136" y="3910531"/>
              <a:ext cx="1947051" cy="22223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Left-Right 26">
              <a:extLst>
                <a:ext uri="{FF2B5EF4-FFF2-40B4-BE49-F238E27FC236}">
                  <a16:creationId xmlns:a16="http://schemas.microsoft.com/office/drawing/2014/main" id="{2A14FF3A-AD76-4CE8-B47D-4F0FFCFF8AF1}"/>
                </a:ext>
              </a:extLst>
            </p:cNvPr>
            <p:cNvSpPr/>
            <p:nvPr/>
          </p:nvSpPr>
          <p:spPr>
            <a:xfrm>
              <a:off x="8052297" y="2104339"/>
              <a:ext cx="1947051" cy="22223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83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346534" y="6490356"/>
            <a:ext cx="885952" cy="365125"/>
          </a:xfrm>
        </p:spPr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8F0B7F-3424-4F95-A387-DC200C546926}"/>
              </a:ext>
            </a:extLst>
          </p:cNvPr>
          <p:cNvSpPr/>
          <p:nvPr/>
        </p:nvSpPr>
        <p:spPr>
          <a:xfrm>
            <a:off x="609600" y="2884249"/>
            <a:ext cx="2052866" cy="281356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28575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3BB11B-E6CA-4F0C-9A8F-E46D530CBDC5}"/>
              </a:ext>
            </a:extLst>
          </p:cNvPr>
          <p:cNvSpPr/>
          <p:nvPr/>
        </p:nvSpPr>
        <p:spPr>
          <a:xfrm>
            <a:off x="2845044" y="2884249"/>
            <a:ext cx="2052866" cy="281356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28575"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1BC360-AE60-4032-9155-DF134A56BA0A}"/>
              </a:ext>
            </a:extLst>
          </p:cNvPr>
          <p:cNvSpPr/>
          <p:nvPr/>
        </p:nvSpPr>
        <p:spPr>
          <a:xfrm>
            <a:off x="5083316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11E982-EFAC-454A-A1C6-9C5E3DE80C02}"/>
              </a:ext>
            </a:extLst>
          </p:cNvPr>
          <p:cNvSpPr/>
          <p:nvPr/>
        </p:nvSpPr>
        <p:spPr>
          <a:xfrm>
            <a:off x="7320174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1A62DC-C2BF-404D-B1BB-8975B440B471}"/>
              </a:ext>
            </a:extLst>
          </p:cNvPr>
          <p:cNvSpPr/>
          <p:nvPr/>
        </p:nvSpPr>
        <p:spPr>
          <a:xfrm>
            <a:off x="9559095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7722E9-A64C-44D8-B710-CFEDD1585BB7}"/>
              </a:ext>
            </a:extLst>
          </p:cNvPr>
          <p:cNvSpPr txBox="1"/>
          <p:nvPr/>
        </p:nvSpPr>
        <p:spPr>
          <a:xfrm>
            <a:off x="2913788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No Changes-Indirect Impacts Only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3B50A5-2630-4D3E-A3A6-251ACCAE4370}"/>
              </a:ext>
            </a:extLst>
          </p:cNvPr>
          <p:cNvSpPr txBox="1"/>
          <p:nvPr/>
        </p:nvSpPr>
        <p:spPr>
          <a:xfrm>
            <a:off x="957830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New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Component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5B1F39-9EB7-4327-AE16-18B8FF700AAF}"/>
              </a:ext>
            </a:extLst>
          </p:cNvPr>
          <p:cNvSpPr txBox="1"/>
          <p:nvPr/>
        </p:nvSpPr>
        <p:spPr>
          <a:xfrm>
            <a:off x="4875650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Changes for AV/Non-AV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8D85CA0B-D4CD-4574-91DD-1D31F3F45903}"/>
              </a:ext>
            </a:extLst>
          </p:cNvPr>
          <p:cNvSpPr txBox="1"/>
          <p:nvPr/>
        </p:nvSpPr>
        <p:spPr>
          <a:xfrm>
            <a:off x="2909690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AV Vehicle Equivalency Factor</a:t>
            </a:r>
          </a:p>
        </p:txBody>
      </p:sp>
      <p:sp>
        <p:nvSpPr>
          <p:cNvPr id="51" name="Rectangle: Rounded Corners 8">
            <a:extLst>
              <a:ext uri="{FF2B5EF4-FFF2-40B4-BE49-F238E27FC236}">
                <a16:creationId xmlns:a16="http://schemas.microsoft.com/office/drawing/2014/main" id="{F233F8F8-FC3B-4B54-ABF5-2F09A7DA29CD}"/>
              </a:ext>
            </a:extLst>
          </p:cNvPr>
          <p:cNvSpPr txBox="1"/>
          <p:nvPr/>
        </p:nvSpPr>
        <p:spPr>
          <a:xfrm>
            <a:off x="5146547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Escorting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Neutralize</a:t>
            </a:r>
            <a:br>
              <a:rPr lang="en-US" dirty="0"/>
            </a:br>
            <a:r>
              <a:rPr lang="en-US" dirty="0"/>
              <a:t>age-specific parameters</a:t>
            </a:r>
          </a:p>
        </p:txBody>
      </p:sp>
      <p:sp>
        <p:nvSpPr>
          <p:cNvPr id="52" name="Rectangle: Rounded Corners 10">
            <a:extLst>
              <a:ext uri="{FF2B5EF4-FFF2-40B4-BE49-F238E27FC236}">
                <a16:creationId xmlns:a16="http://schemas.microsoft.com/office/drawing/2014/main" id="{3B376C46-94C7-420D-BB96-A1A3684539ED}"/>
              </a:ext>
            </a:extLst>
          </p:cNvPr>
          <p:cNvSpPr txBox="1"/>
          <p:nvPr/>
        </p:nvSpPr>
        <p:spPr>
          <a:xfrm>
            <a:off x="7383404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Sensitivity to IVTT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TNC Mode</a:t>
            </a:r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DE7F33F-CFFB-4A7E-9B77-BE3B20F2FB38}"/>
              </a:ext>
            </a:extLst>
          </p:cNvPr>
          <p:cNvSpPr txBox="1"/>
          <p:nvPr/>
        </p:nvSpPr>
        <p:spPr>
          <a:xfrm>
            <a:off x="9620266" y="3057718"/>
            <a:ext cx="1965960" cy="20033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Roadway capacities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Free flow speeds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AV-only facilities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Parking costs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Terminal times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14B8EEE-BADE-4F62-B64E-76F92632C3F7}"/>
              </a:ext>
            </a:extLst>
          </p:cNvPr>
          <p:cNvSpPr/>
          <p:nvPr/>
        </p:nvSpPr>
        <p:spPr>
          <a:xfrm>
            <a:off x="9557034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Assignment/ Skimming</a:t>
            </a:r>
          </a:p>
        </p:txBody>
      </p:sp>
      <p:sp>
        <p:nvSpPr>
          <p:cNvPr id="55" name="Rectangle: Rounded Corners 49">
            <a:extLst>
              <a:ext uri="{FF2B5EF4-FFF2-40B4-BE49-F238E27FC236}">
                <a16:creationId xmlns:a16="http://schemas.microsoft.com/office/drawing/2014/main" id="{F053F65C-268C-40F5-A28E-632D13CD4B83}"/>
              </a:ext>
            </a:extLst>
          </p:cNvPr>
          <p:cNvSpPr/>
          <p:nvPr/>
        </p:nvSpPr>
        <p:spPr>
          <a:xfrm>
            <a:off x="7320174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Tour/Trip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Choices</a:t>
            </a:r>
          </a:p>
        </p:txBody>
      </p:sp>
      <p:sp>
        <p:nvSpPr>
          <p:cNvPr id="56" name="Rectangle: Rounded Corners 47">
            <a:extLst>
              <a:ext uri="{FF2B5EF4-FFF2-40B4-BE49-F238E27FC236}">
                <a16:creationId xmlns:a16="http://schemas.microsoft.com/office/drawing/2014/main" id="{D8E6A3DF-E3AC-4352-A024-3632336C3C0D}"/>
              </a:ext>
            </a:extLst>
          </p:cNvPr>
          <p:cNvSpPr/>
          <p:nvPr/>
        </p:nvSpPr>
        <p:spPr>
          <a:xfrm>
            <a:off x="5083316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</a:p>
        </p:txBody>
      </p:sp>
      <p:sp>
        <p:nvSpPr>
          <p:cNvPr id="57" name="Rectangle: Rounded Corners 45">
            <a:extLst>
              <a:ext uri="{FF2B5EF4-FFF2-40B4-BE49-F238E27FC236}">
                <a16:creationId xmlns:a16="http://schemas.microsoft.com/office/drawing/2014/main" id="{C521C513-E831-4954-8D3D-E0088C52154D}"/>
              </a:ext>
            </a:extLst>
          </p:cNvPr>
          <p:cNvSpPr/>
          <p:nvPr/>
        </p:nvSpPr>
        <p:spPr>
          <a:xfrm>
            <a:off x="2846458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Decisions</a:t>
            </a:r>
          </a:p>
        </p:txBody>
      </p:sp>
      <p:sp>
        <p:nvSpPr>
          <p:cNvPr id="58" name="Rectangle: Rounded Corners 43">
            <a:extLst>
              <a:ext uri="{FF2B5EF4-FFF2-40B4-BE49-F238E27FC236}">
                <a16:creationId xmlns:a16="http://schemas.microsoft.com/office/drawing/2014/main" id="{A3BAF797-9B26-45AF-90AB-61EFAAE1CC90}"/>
              </a:ext>
            </a:extLst>
          </p:cNvPr>
          <p:cNvSpPr/>
          <p:nvPr/>
        </p:nvSpPr>
        <p:spPr>
          <a:xfrm>
            <a:off x="609600" y="1683400"/>
            <a:ext cx="2052866" cy="1216539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 Household Simulation</a:t>
            </a:r>
          </a:p>
        </p:txBody>
      </p:sp>
      <p:sp>
        <p:nvSpPr>
          <p:cNvPr id="59" name="Rectangle: Rounded Corners 4">
            <a:extLst>
              <a:ext uri="{FF2B5EF4-FFF2-40B4-BE49-F238E27FC236}">
                <a16:creationId xmlns:a16="http://schemas.microsoft.com/office/drawing/2014/main" id="{E52983BA-D661-4EA5-800F-FB19EE67BCAB}"/>
              </a:ext>
            </a:extLst>
          </p:cNvPr>
          <p:cNvSpPr txBox="1"/>
          <p:nvPr/>
        </p:nvSpPr>
        <p:spPr>
          <a:xfrm>
            <a:off x="672833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Identifies households with AVs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Monte Carlo simulation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All or nothing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83D7F2-0181-4913-9145-295F3DB12A84}"/>
              </a:ext>
            </a:extLst>
          </p:cNvPr>
          <p:cNvSpPr/>
          <p:nvPr/>
        </p:nvSpPr>
        <p:spPr>
          <a:xfrm>
            <a:off x="4962556" y="1615943"/>
            <a:ext cx="6775788" cy="4178595"/>
          </a:xfrm>
          <a:prstGeom prst="rect">
            <a:avLst/>
          </a:prstGeom>
          <a:solidFill>
            <a:schemeClr val="bg2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BAADE4-7F2C-43DC-9C76-762AEEAF1571}"/>
              </a:ext>
            </a:extLst>
          </p:cNvPr>
          <p:cNvSpPr/>
          <p:nvPr/>
        </p:nvSpPr>
        <p:spPr>
          <a:xfrm>
            <a:off x="512063" y="1594883"/>
            <a:ext cx="2268335" cy="4178595"/>
          </a:xfrm>
          <a:prstGeom prst="rect">
            <a:avLst/>
          </a:prstGeom>
          <a:solidFill>
            <a:schemeClr val="bg2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BA58DF-C4AA-4C83-95D5-CE7234C5D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64" y="1861761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346534" y="6490356"/>
            <a:ext cx="885952" cy="365125"/>
          </a:xfrm>
        </p:spPr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8F0B7F-3424-4F95-A387-DC200C546926}"/>
              </a:ext>
            </a:extLst>
          </p:cNvPr>
          <p:cNvSpPr/>
          <p:nvPr/>
        </p:nvSpPr>
        <p:spPr>
          <a:xfrm>
            <a:off x="609600" y="2884249"/>
            <a:ext cx="2052866" cy="281356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28575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3BB11B-E6CA-4F0C-9A8F-E46D530CBDC5}"/>
              </a:ext>
            </a:extLst>
          </p:cNvPr>
          <p:cNvSpPr/>
          <p:nvPr/>
        </p:nvSpPr>
        <p:spPr>
          <a:xfrm>
            <a:off x="2845044" y="2884249"/>
            <a:ext cx="2052866" cy="281356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28575"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1BC360-AE60-4032-9155-DF134A56BA0A}"/>
              </a:ext>
            </a:extLst>
          </p:cNvPr>
          <p:cNvSpPr/>
          <p:nvPr/>
        </p:nvSpPr>
        <p:spPr>
          <a:xfrm>
            <a:off x="5083316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11E982-EFAC-454A-A1C6-9C5E3DE80C02}"/>
              </a:ext>
            </a:extLst>
          </p:cNvPr>
          <p:cNvSpPr/>
          <p:nvPr/>
        </p:nvSpPr>
        <p:spPr>
          <a:xfrm>
            <a:off x="7320174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1A62DC-C2BF-404D-B1BB-8975B440B471}"/>
              </a:ext>
            </a:extLst>
          </p:cNvPr>
          <p:cNvSpPr/>
          <p:nvPr/>
        </p:nvSpPr>
        <p:spPr>
          <a:xfrm>
            <a:off x="9559095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7722E9-A64C-44D8-B710-CFEDD1585BB7}"/>
              </a:ext>
            </a:extLst>
          </p:cNvPr>
          <p:cNvSpPr txBox="1"/>
          <p:nvPr/>
        </p:nvSpPr>
        <p:spPr>
          <a:xfrm>
            <a:off x="2913788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No Changes-Indirect Impacts Only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3B50A5-2630-4D3E-A3A6-251ACCAE4370}"/>
              </a:ext>
            </a:extLst>
          </p:cNvPr>
          <p:cNvSpPr txBox="1"/>
          <p:nvPr/>
        </p:nvSpPr>
        <p:spPr>
          <a:xfrm>
            <a:off x="957830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New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Component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5B1F39-9EB7-4327-AE16-18B8FF700AAF}"/>
              </a:ext>
            </a:extLst>
          </p:cNvPr>
          <p:cNvSpPr txBox="1"/>
          <p:nvPr/>
        </p:nvSpPr>
        <p:spPr>
          <a:xfrm>
            <a:off x="4875650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Changes for AV/Non-AV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8D85CA0B-D4CD-4574-91DD-1D31F3F45903}"/>
              </a:ext>
            </a:extLst>
          </p:cNvPr>
          <p:cNvSpPr txBox="1"/>
          <p:nvPr/>
        </p:nvSpPr>
        <p:spPr>
          <a:xfrm>
            <a:off x="2909690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AV Vehicle Equivalency Factor</a:t>
            </a:r>
          </a:p>
        </p:txBody>
      </p:sp>
      <p:sp>
        <p:nvSpPr>
          <p:cNvPr id="51" name="Rectangle: Rounded Corners 8">
            <a:extLst>
              <a:ext uri="{FF2B5EF4-FFF2-40B4-BE49-F238E27FC236}">
                <a16:creationId xmlns:a16="http://schemas.microsoft.com/office/drawing/2014/main" id="{F233F8F8-FC3B-4B54-ABF5-2F09A7DA29CD}"/>
              </a:ext>
            </a:extLst>
          </p:cNvPr>
          <p:cNvSpPr txBox="1"/>
          <p:nvPr/>
        </p:nvSpPr>
        <p:spPr>
          <a:xfrm>
            <a:off x="5146547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Escorting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Neutralize</a:t>
            </a:r>
            <a:br>
              <a:rPr lang="en-US" dirty="0"/>
            </a:br>
            <a:r>
              <a:rPr lang="en-US" dirty="0"/>
              <a:t>age-specific parameters</a:t>
            </a:r>
          </a:p>
        </p:txBody>
      </p:sp>
      <p:sp>
        <p:nvSpPr>
          <p:cNvPr id="52" name="Rectangle: Rounded Corners 10">
            <a:extLst>
              <a:ext uri="{FF2B5EF4-FFF2-40B4-BE49-F238E27FC236}">
                <a16:creationId xmlns:a16="http://schemas.microsoft.com/office/drawing/2014/main" id="{3B376C46-94C7-420D-BB96-A1A3684539ED}"/>
              </a:ext>
            </a:extLst>
          </p:cNvPr>
          <p:cNvSpPr txBox="1"/>
          <p:nvPr/>
        </p:nvSpPr>
        <p:spPr>
          <a:xfrm>
            <a:off x="7383404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Sensitivity to IVTT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TNC Mode</a:t>
            </a:r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DE7F33F-CFFB-4A7E-9B77-BE3B20F2FB38}"/>
              </a:ext>
            </a:extLst>
          </p:cNvPr>
          <p:cNvSpPr txBox="1"/>
          <p:nvPr/>
        </p:nvSpPr>
        <p:spPr>
          <a:xfrm>
            <a:off x="9620266" y="3057718"/>
            <a:ext cx="1965960" cy="21168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Roadway capacities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Free flow speeds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AV-only facilities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Parking costs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Terminal times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14B8EEE-BADE-4F62-B64E-76F92632C3F7}"/>
              </a:ext>
            </a:extLst>
          </p:cNvPr>
          <p:cNvSpPr/>
          <p:nvPr/>
        </p:nvSpPr>
        <p:spPr>
          <a:xfrm>
            <a:off x="9557034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Assignment/ Skimming</a:t>
            </a:r>
          </a:p>
        </p:txBody>
      </p:sp>
      <p:sp>
        <p:nvSpPr>
          <p:cNvPr id="55" name="Rectangle: Rounded Corners 49">
            <a:extLst>
              <a:ext uri="{FF2B5EF4-FFF2-40B4-BE49-F238E27FC236}">
                <a16:creationId xmlns:a16="http://schemas.microsoft.com/office/drawing/2014/main" id="{F053F65C-268C-40F5-A28E-632D13CD4B83}"/>
              </a:ext>
            </a:extLst>
          </p:cNvPr>
          <p:cNvSpPr/>
          <p:nvPr/>
        </p:nvSpPr>
        <p:spPr>
          <a:xfrm>
            <a:off x="7320174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Tour/Trip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Choices</a:t>
            </a:r>
          </a:p>
        </p:txBody>
      </p:sp>
      <p:sp>
        <p:nvSpPr>
          <p:cNvPr id="56" name="Rectangle: Rounded Corners 47">
            <a:extLst>
              <a:ext uri="{FF2B5EF4-FFF2-40B4-BE49-F238E27FC236}">
                <a16:creationId xmlns:a16="http://schemas.microsoft.com/office/drawing/2014/main" id="{D8E6A3DF-E3AC-4352-A024-3632336C3C0D}"/>
              </a:ext>
            </a:extLst>
          </p:cNvPr>
          <p:cNvSpPr/>
          <p:nvPr/>
        </p:nvSpPr>
        <p:spPr>
          <a:xfrm>
            <a:off x="5083316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</a:p>
        </p:txBody>
      </p:sp>
      <p:sp>
        <p:nvSpPr>
          <p:cNvPr id="57" name="Rectangle: Rounded Corners 45">
            <a:extLst>
              <a:ext uri="{FF2B5EF4-FFF2-40B4-BE49-F238E27FC236}">
                <a16:creationId xmlns:a16="http://schemas.microsoft.com/office/drawing/2014/main" id="{C521C513-E831-4954-8D3D-E0088C52154D}"/>
              </a:ext>
            </a:extLst>
          </p:cNvPr>
          <p:cNvSpPr/>
          <p:nvPr/>
        </p:nvSpPr>
        <p:spPr>
          <a:xfrm>
            <a:off x="2846458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Decisions</a:t>
            </a:r>
          </a:p>
        </p:txBody>
      </p:sp>
      <p:sp>
        <p:nvSpPr>
          <p:cNvPr id="58" name="Rectangle: Rounded Corners 43">
            <a:extLst>
              <a:ext uri="{FF2B5EF4-FFF2-40B4-BE49-F238E27FC236}">
                <a16:creationId xmlns:a16="http://schemas.microsoft.com/office/drawing/2014/main" id="{A3BAF797-9B26-45AF-90AB-61EFAAE1CC90}"/>
              </a:ext>
            </a:extLst>
          </p:cNvPr>
          <p:cNvSpPr/>
          <p:nvPr/>
        </p:nvSpPr>
        <p:spPr>
          <a:xfrm>
            <a:off x="609600" y="1683400"/>
            <a:ext cx="2052866" cy="1216539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 Household Simulation</a:t>
            </a:r>
          </a:p>
        </p:txBody>
      </p:sp>
      <p:sp>
        <p:nvSpPr>
          <p:cNvPr id="59" name="Rectangle: Rounded Corners 4">
            <a:extLst>
              <a:ext uri="{FF2B5EF4-FFF2-40B4-BE49-F238E27FC236}">
                <a16:creationId xmlns:a16="http://schemas.microsoft.com/office/drawing/2014/main" id="{E52983BA-D661-4EA5-800F-FB19EE67BCAB}"/>
              </a:ext>
            </a:extLst>
          </p:cNvPr>
          <p:cNvSpPr txBox="1"/>
          <p:nvPr/>
        </p:nvSpPr>
        <p:spPr>
          <a:xfrm>
            <a:off x="672833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Identifies households with AVs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Monte Carlo simulation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All or nothing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11E1E2-EEFB-487D-A8DB-708E4D3CF7CA}"/>
              </a:ext>
            </a:extLst>
          </p:cNvPr>
          <p:cNvSpPr/>
          <p:nvPr/>
        </p:nvSpPr>
        <p:spPr>
          <a:xfrm>
            <a:off x="7223766" y="1620747"/>
            <a:ext cx="4538931" cy="4178595"/>
          </a:xfrm>
          <a:prstGeom prst="rect">
            <a:avLst/>
          </a:prstGeom>
          <a:solidFill>
            <a:schemeClr val="bg2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0744F9-7BC2-466C-9D76-3659BA16A964}"/>
              </a:ext>
            </a:extLst>
          </p:cNvPr>
          <p:cNvSpPr/>
          <p:nvPr/>
        </p:nvSpPr>
        <p:spPr>
          <a:xfrm>
            <a:off x="454819" y="1620746"/>
            <a:ext cx="4538931" cy="4178595"/>
          </a:xfrm>
          <a:prstGeom prst="rect">
            <a:avLst/>
          </a:prstGeom>
          <a:solidFill>
            <a:schemeClr val="bg2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4531E-A450-458D-B027-539A04D73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6" y="2123053"/>
            <a:ext cx="4576888" cy="30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7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346534" y="6490356"/>
            <a:ext cx="885952" cy="365125"/>
          </a:xfrm>
        </p:spPr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8F0B7F-3424-4F95-A387-DC200C546926}"/>
              </a:ext>
            </a:extLst>
          </p:cNvPr>
          <p:cNvSpPr/>
          <p:nvPr/>
        </p:nvSpPr>
        <p:spPr>
          <a:xfrm>
            <a:off x="609600" y="2884249"/>
            <a:ext cx="2052866" cy="281356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28575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3BB11B-E6CA-4F0C-9A8F-E46D530CBDC5}"/>
              </a:ext>
            </a:extLst>
          </p:cNvPr>
          <p:cNvSpPr/>
          <p:nvPr/>
        </p:nvSpPr>
        <p:spPr>
          <a:xfrm>
            <a:off x="2845044" y="2884249"/>
            <a:ext cx="2052866" cy="281356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28575"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1BC360-AE60-4032-9155-DF134A56BA0A}"/>
              </a:ext>
            </a:extLst>
          </p:cNvPr>
          <p:cNvSpPr/>
          <p:nvPr/>
        </p:nvSpPr>
        <p:spPr>
          <a:xfrm>
            <a:off x="5083316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11E982-EFAC-454A-A1C6-9C5E3DE80C02}"/>
              </a:ext>
            </a:extLst>
          </p:cNvPr>
          <p:cNvSpPr/>
          <p:nvPr/>
        </p:nvSpPr>
        <p:spPr>
          <a:xfrm>
            <a:off x="7320174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1A62DC-C2BF-404D-B1BB-8975B440B471}"/>
              </a:ext>
            </a:extLst>
          </p:cNvPr>
          <p:cNvSpPr/>
          <p:nvPr/>
        </p:nvSpPr>
        <p:spPr>
          <a:xfrm>
            <a:off x="9559095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7722E9-A64C-44D8-B710-CFEDD1585BB7}"/>
              </a:ext>
            </a:extLst>
          </p:cNvPr>
          <p:cNvSpPr txBox="1"/>
          <p:nvPr/>
        </p:nvSpPr>
        <p:spPr>
          <a:xfrm>
            <a:off x="2913788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No Changes-Indirect Impacts Only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3B50A5-2630-4D3E-A3A6-251ACCAE4370}"/>
              </a:ext>
            </a:extLst>
          </p:cNvPr>
          <p:cNvSpPr txBox="1"/>
          <p:nvPr/>
        </p:nvSpPr>
        <p:spPr>
          <a:xfrm>
            <a:off x="957830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New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Component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5B1F39-9EB7-4327-AE16-18B8FF700AAF}"/>
              </a:ext>
            </a:extLst>
          </p:cNvPr>
          <p:cNvSpPr txBox="1"/>
          <p:nvPr/>
        </p:nvSpPr>
        <p:spPr>
          <a:xfrm>
            <a:off x="4875650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Changes for AV/Non-AV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8D85CA0B-D4CD-4574-91DD-1D31F3F45903}"/>
              </a:ext>
            </a:extLst>
          </p:cNvPr>
          <p:cNvSpPr txBox="1"/>
          <p:nvPr/>
        </p:nvSpPr>
        <p:spPr>
          <a:xfrm>
            <a:off x="2909690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AV Vehicle Equivalency Factor</a:t>
            </a:r>
          </a:p>
        </p:txBody>
      </p:sp>
      <p:sp>
        <p:nvSpPr>
          <p:cNvPr id="51" name="Rectangle: Rounded Corners 8">
            <a:extLst>
              <a:ext uri="{FF2B5EF4-FFF2-40B4-BE49-F238E27FC236}">
                <a16:creationId xmlns:a16="http://schemas.microsoft.com/office/drawing/2014/main" id="{F233F8F8-FC3B-4B54-ABF5-2F09A7DA29CD}"/>
              </a:ext>
            </a:extLst>
          </p:cNvPr>
          <p:cNvSpPr txBox="1"/>
          <p:nvPr/>
        </p:nvSpPr>
        <p:spPr>
          <a:xfrm>
            <a:off x="5146547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Escorting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Neutralize</a:t>
            </a:r>
            <a:br>
              <a:rPr lang="en-US" dirty="0"/>
            </a:br>
            <a:r>
              <a:rPr lang="en-US" dirty="0"/>
              <a:t>age-specific parameters</a:t>
            </a:r>
          </a:p>
        </p:txBody>
      </p:sp>
      <p:sp>
        <p:nvSpPr>
          <p:cNvPr id="52" name="Rectangle: Rounded Corners 10">
            <a:extLst>
              <a:ext uri="{FF2B5EF4-FFF2-40B4-BE49-F238E27FC236}">
                <a16:creationId xmlns:a16="http://schemas.microsoft.com/office/drawing/2014/main" id="{3B376C46-94C7-420D-BB96-A1A3684539ED}"/>
              </a:ext>
            </a:extLst>
          </p:cNvPr>
          <p:cNvSpPr txBox="1"/>
          <p:nvPr/>
        </p:nvSpPr>
        <p:spPr>
          <a:xfrm>
            <a:off x="7383404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Sensitivity to IVTT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TNC Mode</a:t>
            </a:r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DE7F33F-CFFB-4A7E-9B77-BE3B20F2FB38}"/>
              </a:ext>
            </a:extLst>
          </p:cNvPr>
          <p:cNvSpPr txBox="1"/>
          <p:nvPr/>
        </p:nvSpPr>
        <p:spPr>
          <a:xfrm>
            <a:off x="9620266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Roadway capacities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Free flow speeds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AV-only facilities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Parking costs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Terminal times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14B8EEE-BADE-4F62-B64E-76F92632C3F7}"/>
              </a:ext>
            </a:extLst>
          </p:cNvPr>
          <p:cNvSpPr/>
          <p:nvPr/>
        </p:nvSpPr>
        <p:spPr>
          <a:xfrm>
            <a:off x="9557034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Assignment/ Skimming</a:t>
            </a:r>
          </a:p>
        </p:txBody>
      </p:sp>
      <p:sp>
        <p:nvSpPr>
          <p:cNvPr id="55" name="Rectangle: Rounded Corners 49">
            <a:extLst>
              <a:ext uri="{FF2B5EF4-FFF2-40B4-BE49-F238E27FC236}">
                <a16:creationId xmlns:a16="http://schemas.microsoft.com/office/drawing/2014/main" id="{F053F65C-268C-40F5-A28E-632D13CD4B83}"/>
              </a:ext>
            </a:extLst>
          </p:cNvPr>
          <p:cNvSpPr/>
          <p:nvPr/>
        </p:nvSpPr>
        <p:spPr>
          <a:xfrm>
            <a:off x="7320174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Tour/Trip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Choices</a:t>
            </a:r>
          </a:p>
        </p:txBody>
      </p:sp>
      <p:sp>
        <p:nvSpPr>
          <p:cNvPr id="56" name="Rectangle: Rounded Corners 47">
            <a:extLst>
              <a:ext uri="{FF2B5EF4-FFF2-40B4-BE49-F238E27FC236}">
                <a16:creationId xmlns:a16="http://schemas.microsoft.com/office/drawing/2014/main" id="{D8E6A3DF-E3AC-4352-A024-3632336C3C0D}"/>
              </a:ext>
            </a:extLst>
          </p:cNvPr>
          <p:cNvSpPr/>
          <p:nvPr/>
        </p:nvSpPr>
        <p:spPr>
          <a:xfrm>
            <a:off x="5083316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</a:p>
        </p:txBody>
      </p:sp>
      <p:sp>
        <p:nvSpPr>
          <p:cNvPr id="57" name="Rectangle: Rounded Corners 45">
            <a:extLst>
              <a:ext uri="{FF2B5EF4-FFF2-40B4-BE49-F238E27FC236}">
                <a16:creationId xmlns:a16="http://schemas.microsoft.com/office/drawing/2014/main" id="{C521C513-E831-4954-8D3D-E0088C52154D}"/>
              </a:ext>
            </a:extLst>
          </p:cNvPr>
          <p:cNvSpPr/>
          <p:nvPr/>
        </p:nvSpPr>
        <p:spPr>
          <a:xfrm>
            <a:off x="2846458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Decisions</a:t>
            </a:r>
          </a:p>
        </p:txBody>
      </p:sp>
      <p:sp>
        <p:nvSpPr>
          <p:cNvPr id="58" name="Rectangle: Rounded Corners 43">
            <a:extLst>
              <a:ext uri="{FF2B5EF4-FFF2-40B4-BE49-F238E27FC236}">
                <a16:creationId xmlns:a16="http://schemas.microsoft.com/office/drawing/2014/main" id="{A3BAF797-9B26-45AF-90AB-61EFAAE1CC90}"/>
              </a:ext>
            </a:extLst>
          </p:cNvPr>
          <p:cNvSpPr/>
          <p:nvPr/>
        </p:nvSpPr>
        <p:spPr>
          <a:xfrm>
            <a:off x="609600" y="1683400"/>
            <a:ext cx="2052866" cy="1216539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 Household Simulation</a:t>
            </a:r>
          </a:p>
        </p:txBody>
      </p:sp>
      <p:sp>
        <p:nvSpPr>
          <p:cNvPr id="59" name="Rectangle: Rounded Corners 4">
            <a:extLst>
              <a:ext uri="{FF2B5EF4-FFF2-40B4-BE49-F238E27FC236}">
                <a16:creationId xmlns:a16="http://schemas.microsoft.com/office/drawing/2014/main" id="{E52983BA-D661-4EA5-800F-FB19EE67BCAB}"/>
              </a:ext>
            </a:extLst>
          </p:cNvPr>
          <p:cNvSpPr txBox="1"/>
          <p:nvPr/>
        </p:nvSpPr>
        <p:spPr>
          <a:xfrm>
            <a:off x="672833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Identifies households with AVs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Monte Carlo simulation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All or nothing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E6311C-FA8E-41A9-B862-1FB49441D51D}"/>
              </a:ext>
            </a:extLst>
          </p:cNvPr>
          <p:cNvSpPr/>
          <p:nvPr/>
        </p:nvSpPr>
        <p:spPr>
          <a:xfrm>
            <a:off x="478362" y="1571153"/>
            <a:ext cx="6749816" cy="4178595"/>
          </a:xfrm>
          <a:prstGeom prst="rect">
            <a:avLst/>
          </a:prstGeom>
          <a:solidFill>
            <a:schemeClr val="bg2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52B997-4885-42C6-A319-74D49B7A5676}"/>
              </a:ext>
            </a:extLst>
          </p:cNvPr>
          <p:cNvSpPr/>
          <p:nvPr/>
        </p:nvSpPr>
        <p:spPr>
          <a:xfrm>
            <a:off x="9449299" y="1594881"/>
            <a:ext cx="2268335" cy="4178595"/>
          </a:xfrm>
          <a:prstGeom prst="rect">
            <a:avLst/>
          </a:prstGeom>
          <a:solidFill>
            <a:schemeClr val="bg2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720E6-BF9F-4BF4-A213-DAFE6A679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96" y="1823075"/>
            <a:ext cx="5511705" cy="36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9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346534" y="6490356"/>
            <a:ext cx="885952" cy="365125"/>
          </a:xfrm>
        </p:spPr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8F0B7F-3424-4F95-A387-DC200C546926}"/>
              </a:ext>
            </a:extLst>
          </p:cNvPr>
          <p:cNvSpPr/>
          <p:nvPr/>
        </p:nvSpPr>
        <p:spPr>
          <a:xfrm>
            <a:off x="609600" y="2884249"/>
            <a:ext cx="2052866" cy="281356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28575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3BB11B-E6CA-4F0C-9A8F-E46D530CBDC5}"/>
              </a:ext>
            </a:extLst>
          </p:cNvPr>
          <p:cNvSpPr/>
          <p:nvPr/>
        </p:nvSpPr>
        <p:spPr>
          <a:xfrm>
            <a:off x="2845044" y="2884249"/>
            <a:ext cx="2052866" cy="281356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28575"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1BC360-AE60-4032-9155-DF134A56BA0A}"/>
              </a:ext>
            </a:extLst>
          </p:cNvPr>
          <p:cNvSpPr/>
          <p:nvPr/>
        </p:nvSpPr>
        <p:spPr>
          <a:xfrm>
            <a:off x="5083316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11E982-EFAC-454A-A1C6-9C5E3DE80C02}"/>
              </a:ext>
            </a:extLst>
          </p:cNvPr>
          <p:cNvSpPr/>
          <p:nvPr/>
        </p:nvSpPr>
        <p:spPr>
          <a:xfrm>
            <a:off x="7320174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1A62DC-C2BF-404D-B1BB-8975B440B471}"/>
              </a:ext>
            </a:extLst>
          </p:cNvPr>
          <p:cNvSpPr/>
          <p:nvPr/>
        </p:nvSpPr>
        <p:spPr>
          <a:xfrm>
            <a:off x="9559095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7722E9-A64C-44D8-B710-CFEDD1585BB7}"/>
              </a:ext>
            </a:extLst>
          </p:cNvPr>
          <p:cNvSpPr txBox="1"/>
          <p:nvPr/>
        </p:nvSpPr>
        <p:spPr>
          <a:xfrm>
            <a:off x="2913788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No Changes-Indirect Impacts Only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3B50A5-2630-4D3E-A3A6-251ACCAE4370}"/>
              </a:ext>
            </a:extLst>
          </p:cNvPr>
          <p:cNvSpPr txBox="1"/>
          <p:nvPr/>
        </p:nvSpPr>
        <p:spPr>
          <a:xfrm>
            <a:off x="957830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New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Component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5B1F39-9EB7-4327-AE16-18B8FF700AAF}"/>
              </a:ext>
            </a:extLst>
          </p:cNvPr>
          <p:cNvSpPr txBox="1"/>
          <p:nvPr/>
        </p:nvSpPr>
        <p:spPr>
          <a:xfrm>
            <a:off x="4875650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Changes for AV/Non-AV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8D85CA0B-D4CD-4574-91DD-1D31F3F45903}"/>
              </a:ext>
            </a:extLst>
          </p:cNvPr>
          <p:cNvSpPr txBox="1"/>
          <p:nvPr/>
        </p:nvSpPr>
        <p:spPr>
          <a:xfrm>
            <a:off x="2909690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AV Vehicle Equivalency Factor</a:t>
            </a:r>
          </a:p>
        </p:txBody>
      </p:sp>
      <p:sp>
        <p:nvSpPr>
          <p:cNvPr id="51" name="Rectangle: Rounded Corners 8">
            <a:extLst>
              <a:ext uri="{FF2B5EF4-FFF2-40B4-BE49-F238E27FC236}">
                <a16:creationId xmlns:a16="http://schemas.microsoft.com/office/drawing/2014/main" id="{F233F8F8-FC3B-4B54-ABF5-2F09A7DA29CD}"/>
              </a:ext>
            </a:extLst>
          </p:cNvPr>
          <p:cNvSpPr txBox="1"/>
          <p:nvPr/>
        </p:nvSpPr>
        <p:spPr>
          <a:xfrm>
            <a:off x="5146547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Escorting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Neutralize</a:t>
            </a:r>
            <a:br>
              <a:rPr lang="en-US" dirty="0"/>
            </a:br>
            <a:r>
              <a:rPr lang="en-US" dirty="0"/>
              <a:t>age-specific parameters</a:t>
            </a:r>
          </a:p>
        </p:txBody>
      </p:sp>
      <p:sp>
        <p:nvSpPr>
          <p:cNvPr id="52" name="Rectangle: Rounded Corners 10">
            <a:extLst>
              <a:ext uri="{FF2B5EF4-FFF2-40B4-BE49-F238E27FC236}">
                <a16:creationId xmlns:a16="http://schemas.microsoft.com/office/drawing/2014/main" id="{3B376C46-94C7-420D-BB96-A1A3684539ED}"/>
              </a:ext>
            </a:extLst>
          </p:cNvPr>
          <p:cNvSpPr txBox="1"/>
          <p:nvPr/>
        </p:nvSpPr>
        <p:spPr>
          <a:xfrm>
            <a:off x="7383404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Sensitivity to IVTT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TNC Mode</a:t>
            </a:r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DE7F33F-CFFB-4A7E-9B77-BE3B20F2FB38}"/>
              </a:ext>
            </a:extLst>
          </p:cNvPr>
          <p:cNvSpPr txBox="1"/>
          <p:nvPr/>
        </p:nvSpPr>
        <p:spPr>
          <a:xfrm>
            <a:off x="9620266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Roadway capacities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Free flow speeds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AV-only facilities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Parking costs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Terminal times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14B8EEE-BADE-4F62-B64E-76F92632C3F7}"/>
              </a:ext>
            </a:extLst>
          </p:cNvPr>
          <p:cNvSpPr/>
          <p:nvPr/>
        </p:nvSpPr>
        <p:spPr>
          <a:xfrm>
            <a:off x="9557034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Assignment/ Skimming</a:t>
            </a:r>
          </a:p>
        </p:txBody>
      </p:sp>
      <p:sp>
        <p:nvSpPr>
          <p:cNvPr id="55" name="Rectangle: Rounded Corners 49">
            <a:extLst>
              <a:ext uri="{FF2B5EF4-FFF2-40B4-BE49-F238E27FC236}">
                <a16:creationId xmlns:a16="http://schemas.microsoft.com/office/drawing/2014/main" id="{F053F65C-268C-40F5-A28E-632D13CD4B83}"/>
              </a:ext>
            </a:extLst>
          </p:cNvPr>
          <p:cNvSpPr/>
          <p:nvPr/>
        </p:nvSpPr>
        <p:spPr>
          <a:xfrm>
            <a:off x="7320174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Tour/Trip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Choices</a:t>
            </a:r>
          </a:p>
        </p:txBody>
      </p:sp>
      <p:sp>
        <p:nvSpPr>
          <p:cNvPr id="56" name="Rectangle: Rounded Corners 47">
            <a:extLst>
              <a:ext uri="{FF2B5EF4-FFF2-40B4-BE49-F238E27FC236}">
                <a16:creationId xmlns:a16="http://schemas.microsoft.com/office/drawing/2014/main" id="{D8E6A3DF-E3AC-4352-A024-3632336C3C0D}"/>
              </a:ext>
            </a:extLst>
          </p:cNvPr>
          <p:cNvSpPr/>
          <p:nvPr/>
        </p:nvSpPr>
        <p:spPr>
          <a:xfrm>
            <a:off x="5083316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</a:p>
        </p:txBody>
      </p:sp>
      <p:sp>
        <p:nvSpPr>
          <p:cNvPr id="57" name="Rectangle: Rounded Corners 45">
            <a:extLst>
              <a:ext uri="{FF2B5EF4-FFF2-40B4-BE49-F238E27FC236}">
                <a16:creationId xmlns:a16="http://schemas.microsoft.com/office/drawing/2014/main" id="{C521C513-E831-4954-8D3D-E0088C52154D}"/>
              </a:ext>
            </a:extLst>
          </p:cNvPr>
          <p:cNvSpPr/>
          <p:nvPr/>
        </p:nvSpPr>
        <p:spPr>
          <a:xfrm>
            <a:off x="2846458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Decisions</a:t>
            </a:r>
          </a:p>
        </p:txBody>
      </p:sp>
      <p:sp>
        <p:nvSpPr>
          <p:cNvPr id="58" name="Rectangle: Rounded Corners 43">
            <a:extLst>
              <a:ext uri="{FF2B5EF4-FFF2-40B4-BE49-F238E27FC236}">
                <a16:creationId xmlns:a16="http://schemas.microsoft.com/office/drawing/2014/main" id="{A3BAF797-9B26-45AF-90AB-61EFAAE1CC90}"/>
              </a:ext>
            </a:extLst>
          </p:cNvPr>
          <p:cNvSpPr/>
          <p:nvPr/>
        </p:nvSpPr>
        <p:spPr>
          <a:xfrm>
            <a:off x="609600" y="1683400"/>
            <a:ext cx="2052866" cy="1216539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 Household Simulation</a:t>
            </a:r>
          </a:p>
        </p:txBody>
      </p:sp>
      <p:sp>
        <p:nvSpPr>
          <p:cNvPr id="59" name="Rectangle: Rounded Corners 4">
            <a:extLst>
              <a:ext uri="{FF2B5EF4-FFF2-40B4-BE49-F238E27FC236}">
                <a16:creationId xmlns:a16="http://schemas.microsoft.com/office/drawing/2014/main" id="{E52983BA-D661-4EA5-800F-FB19EE67BCAB}"/>
              </a:ext>
            </a:extLst>
          </p:cNvPr>
          <p:cNvSpPr txBox="1"/>
          <p:nvPr/>
        </p:nvSpPr>
        <p:spPr>
          <a:xfrm>
            <a:off x="672833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Identifies households with AVs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Monte Carlo simulation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All or nothing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E6311C-FA8E-41A9-B862-1FB49441D51D}"/>
              </a:ext>
            </a:extLst>
          </p:cNvPr>
          <p:cNvSpPr/>
          <p:nvPr/>
        </p:nvSpPr>
        <p:spPr>
          <a:xfrm>
            <a:off x="451040" y="1556597"/>
            <a:ext cx="6749816" cy="4178595"/>
          </a:xfrm>
          <a:prstGeom prst="rect">
            <a:avLst/>
          </a:prstGeom>
          <a:solidFill>
            <a:schemeClr val="bg2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52B997-4885-42C6-A319-74D49B7A5676}"/>
              </a:ext>
            </a:extLst>
          </p:cNvPr>
          <p:cNvSpPr/>
          <p:nvPr/>
        </p:nvSpPr>
        <p:spPr>
          <a:xfrm>
            <a:off x="9460883" y="1662133"/>
            <a:ext cx="2268335" cy="4178595"/>
          </a:xfrm>
          <a:prstGeom prst="rect">
            <a:avLst/>
          </a:prstGeom>
          <a:solidFill>
            <a:schemeClr val="bg2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5DB58DE9-8142-4CFF-B1BD-639E8227A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478803"/>
              </p:ext>
            </p:extLst>
          </p:nvPr>
        </p:nvGraphicFramePr>
        <p:xfrm>
          <a:off x="96604" y="1924524"/>
          <a:ext cx="7592132" cy="300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020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346534" y="6490356"/>
            <a:ext cx="885952" cy="365125"/>
          </a:xfrm>
        </p:spPr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8F0B7F-3424-4F95-A387-DC200C546926}"/>
              </a:ext>
            </a:extLst>
          </p:cNvPr>
          <p:cNvSpPr/>
          <p:nvPr/>
        </p:nvSpPr>
        <p:spPr>
          <a:xfrm>
            <a:off x="609600" y="2884249"/>
            <a:ext cx="2052866" cy="281356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28575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3BB11B-E6CA-4F0C-9A8F-E46D530CBDC5}"/>
              </a:ext>
            </a:extLst>
          </p:cNvPr>
          <p:cNvSpPr/>
          <p:nvPr/>
        </p:nvSpPr>
        <p:spPr>
          <a:xfrm>
            <a:off x="2845044" y="2884249"/>
            <a:ext cx="2052866" cy="2813569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28575"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1BC360-AE60-4032-9155-DF134A56BA0A}"/>
              </a:ext>
            </a:extLst>
          </p:cNvPr>
          <p:cNvSpPr/>
          <p:nvPr/>
        </p:nvSpPr>
        <p:spPr>
          <a:xfrm>
            <a:off x="5083316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11E982-EFAC-454A-A1C6-9C5E3DE80C02}"/>
              </a:ext>
            </a:extLst>
          </p:cNvPr>
          <p:cNvSpPr/>
          <p:nvPr/>
        </p:nvSpPr>
        <p:spPr>
          <a:xfrm>
            <a:off x="7320174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1A62DC-C2BF-404D-B1BB-8975B440B471}"/>
              </a:ext>
            </a:extLst>
          </p:cNvPr>
          <p:cNvSpPr/>
          <p:nvPr/>
        </p:nvSpPr>
        <p:spPr>
          <a:xfrm>
            <a:off x="9559095" y="2884249"/>
            <a:ext cx="2052866" cy="281356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7722E9-A64C-44D8-B710-CFEDD1585BB7}"/>
              </a:ext>
            </a:extLst>
          </p:cNvPr>
          <p:cNvSpPr txBox="1"/>
          <p:nvPr/>
        </p:nvSpPr>
        <p:spPr>
          <a:xfrm>
            <a:off x="2913788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No Changes-Indirect Impacts Only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3B50A5-2630-4D3E-A3A6-251ACCAE4370}"/>
              </a:ext>
            </a:extLst>
          </p:cNvPr>
          <p:cNvSpPr txBox="1"/>
          <p:nvPr/>
        </p:nvSpPr>
        <p:spPr>
          <a:xfrm>
            <a:off x="957830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New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Component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5B1F39-9EB7-4327-AE16-18B8FF700AAF}"/>
              </a:ext>
            </a:extLst>
          </p:cNvPr>
          <p:cNvSpPr txBox="1"/>
          <p:nvPr/>
        </p:nvSpPr>
        <p:spPr>
          <a:xfrm>
            <a:off x="4875650" y="6102546"/>
            <a:ext cx="1828800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Changes for AV/Non-AV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8D85CA0B-D4CD-4574-91DD-1D31F3F45903}"/>
              </a:ext>
            </a:extLst>
          </p:cNvPr>
          <p:cNvSpPr txBox="1"/>
          <p:nvPr/>
        </p:nvSpPr>
        <p:spPr>
          <a:xfrm>
            <a:off x="2909690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AV Vehicle Equivalency Factor</a:t>
            </a:r>
          </a:p>
        </p:txBody>
      </p:sp>
      <p:sp>
        <p:nvSpPr>
          <p:cNvPr id="51" name="Rectangle: Rounded Corners 8">
            <a:extLst>
              <a:ext uri="{FF2B5EF4-FFF2-40B4-BE49-F238E27FC236}">
                <a16:creationId xmlns:a16="http://schemas.microsoft.com/office/drawing/2014/main" id="{F233F8F8-FC3B-4B54-ABF5-2F09A7DA29CD}"/>
              </a:ext>
            </a:extLst>
          </p:cNvPr>
          <p:cNvSpPr txBox="1"/>
          <p:nvPr/>
        </p:nvSpPr>
        <p:spPr>
          <a:xfrm>
            <a:off x="5146547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Escorting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Neutralize</a:t>
            </a:r>
            <a:br>
              <a:rPr lang="en-US" dirty="0"/>
            </a:br>
            <a:r>
              <a:rPr lang="en-US" dirty="0"/>
              <a:t>age-specific parameters</a:t>
            </a:r>
          </a:p>
        </p:txBody>
      </p:sp>
      <p:sp>
        <p:nvSpPr>
          <p:cNvPr id="52" name="Rectangle: Rounded Corners 10">
            <a:extLst>
              <a:ext uri="{FF2B5EF4-FFF2-40B4-BE49-F238E27FC236}">
                <a16:creationId xmlns:a16="http://schemas.microsoft.com/office/drawing/2014/main" id="{3B376C46-94C7-420D-BB96-A1A3684539ED}"/>
              </a:ext>
            </a:extLst>
          </p:cNvPr>
          <p:cNvSpPr txBox="1"/>
          <p:nvPr/>
        </p:nvSpPr>
        <p:spPr>
          <a:xfrm>
            <a:off x="7383404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Sensitivity to IVTT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TNC Mode</a:t>
            </a:r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DE7F33F-CFFB-4A7E-9B77-BE3B20F2FB38}"/>
              </a:ext>
            </a:extLst>
          </p:cNvPr>
          <p:cNvSpPr txBox="1"/>
          <p:nvPr/>
        </p:nvSpPr>
        <p:spPr>
          <a:xfrm>
            <a:off x="9620266" y="3057718"/>
            <a:ext cx="1965960" cy="25456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Roadway capacities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Free flow speeds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AV-only facilities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Terminal times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Parking costs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14B8EEE-BADE-4F62-B64E-76F92632C3F7}"/>
              </a:ext>
            </a:extLst>
          </p:cNvPr>
          <p:cNvSpPr/>
          <p:nvPr/>
        </p:nvSpPr>
        <p:spPr>
          <a:xfrm>
            <a:off x="9557034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Assignment/ Skimming</a:t>
            </a:r>
          </a:p>
        </p:txBody>
      </p:sp>
      <p:sp>
        <p:nvSpPr>
          <p:cNvPr id="55" name="Rectangle: Rounded Corners 49">
            <a:extLst>
              <a:ext uri="{FF2B5EF4-FFF2-40B4-BE49-F238E27FC236}">
                <a16:creationId xmlns:a16="http://schemas.microsoft.com/office/drawing/2014/main" id="{F053F65C-268C-40F5-A28E-632D13CD4B83}"/>
              </a:ext>
            </a:extLst>
          </p:cNvPr>
          <p:cNvSpPr/>
          <p:nvPr/>
        </p:nvSpPr>
        <p:spPr>
          <a:xfrm>
            <a:off x="7320174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Tour/Trip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Choices</a:t>
            </a:r>
          </a:p>
        </p:txBody>
      </p:sp>
      <p:sp>
        <p:nvSpPr>
          <p:cNvPr id="56" name="Rectangle: Rounded Corners 47">
            <a:extLst>
              <a:ext uri="{FF2B5EF4-FFF2-40B4-BE49-F238E27FC236}">
                <a16:creationId xmlns:a16="http://schemas.microsoft.com/office/drawing/2014/main" id="{D8E6A3DF-E3AC-4352-A024-3632336C3C0D}"/>
              </a:ext>
            </a:extLst>
          </p:cNvPr>
          <p:cNvSpPr/>
          <p:nvPr/>
        </p:nvSpPr>
        <p:spPr>
          <a:xfrm>
            <a:off x="5083316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</a:p>
        </p:txBody>
      </p:sp>
      <p:sp>
        <p:nvSpPr>
          <p:cNvPr id="57" name="Rectangle: Rounded Corners 45">
            <a:extLst>
              <a:ext uri="{FF2B5EF4-FFF2-40B4-BE49-F238E27FC236}">
                <a16:creationId xmlns:a16="http://schemas.microsoft.com/office/drawing/2014/main" id="{C521C513-E831-4954-8D3D-E0088C52154D}"/>
              </a:ext>
            </a:extLst>
          </p:cNvPr>
          <p:cNvSpPr/>
          <p:nvPr/>
        </p:nvSpPr>
        <p:spPr>
          <a:xfrm>
            <a:off x="2846458" y="1683402"/>
            <a:ext cx="2052866" cy="1216537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Decisions</a:t>
            </a:r>
          </a:p>
        </p:txBody>
      </p:sp>
      <p:sp>
        <p:nvSpPr>
          <p:cNvPr id="58" name="Rectangle: Rounded Corners 43">
            <a:extLst>
              <a:ext uri="{FF2B5EF4-FFF2-40B4-BE49-F238E27FC236}">
                <a16:creationId xmlns:a16="http://schemas.microsoft.com/office/drawing/2014/main" id="{A3BAF797-9B26-45AF-90AB-61EFAAE1CC90}"/>
              </a:ext>
            </a:extLst>
          </p:cNvPr>
          <p:cNvSpPr/>
          <p:nvPr/>
        </p:nvSpPr>
        <p:spPr>
          <a:xfrm>
            <a:off x="609600" y="1683400"/>
            <a:ext cx="2052866" cy="1216539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gradFill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0" scaled="0"/>
            </a:gra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 Household Simulation</a:t>
            </a:r>
          </a:p>
        </p:txBody>
      </p:sp>
      <p:sp>
        <p:nvSpPr>
          <p:cNvPr id="59" name="Rectangle: Rounded Corners 4">
            <a:extLst>
              <a:ext uri="{FF2B5EF4-FFF2-40B4-BE49-F238E27FC236}">
                <a16:creationId xmlns:a16="http://schemas.microsoft.com/office/drawing/2014/main" id="{E52983BA-D661-4EA5-800F-FB19EE67BCAB}"/>
              </a:ext>
            </a:extLst>
          </p:cNvPr>
          <p:cNvSpPr txBox="1"/>
          <p:nvPr/>
        </p:nvSpPr>
        <p:spPr>
          <a:xfrm>
            <a:off x="672833" y="3057719"/>
            <a:ext cx="1965960" cy="1737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Identifies households with AVs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dirty="0"/>
              <a:t>Monte Carlo simulation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All or nothing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A163E9-4C68-4C13-8BA3-6C6F69145556}"/>
              </a:ext>
            </a:extLst>
          </p:cNvPr>
          <p:cNvSpPr/>
          <p:nvPr/>
        </p:nvSpPr>
        <p:spPr>
          <a:xfrm>
            <a:off x="544623" y="1623071"/>
            <a:ext cx="8919384" cy="4178595"/>
          </a:xfrm>
          <a:prstGeom prst="rect">
            <a:avLst/>
          </a:prstGeom>
          <a:solidFill>
            <a:schemeClr val="bg2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44EC5-DEE1-411F-B34A-52B92F3B8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26" y="1848657"/>
            <a:ext cx="6414588" cy="360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58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3223&quot;&gt;&lt;property id=&quot;20148&quot; value=&quot;5&quot;/&gt;&lt;property id=&quot;20300&quot; value=&quot;Slide 1 - &amp;quot;Connected/Autonomous Vehicle  Impacts in a Statewide Model&amp;quot;&quot;/&gt;&lt;property id=&quot;20307&quot; value=&quot;257&quot;/&gt;&lt;/object&gt;&lt;object type=&quot;3&quot; unique_id=&quot;13224&quot;&gt;&lt;property id=&quot;20148&quot; value=&quot;5&quot;/&gt;&lt;property id=&quot;20300&quot; value=&quot;Slide 2 - &amp;quot;Background&amp;quot;&quot;/&gt;&lt;property id=&quot;20307&quot; value=&quot;276&quot;/&gt;&lt;/object&gt;&lt;object type=&quot;3&quot; unique_id=&quot;13225&quot;&gt;&lt;property id=&quot;20148&quot; value=&quot;5&quot;/&gt;&lt;property id=&quot;20300&quot; value=&quot;Slide 3 - &amp;quot;What are AVs?&amp;quot;&quot;/&gt;&lt;property id=&quot;20307&quot; value=&quot;292&quot;/&gt;&lt;/object&gt;&lt;object type=&quot;3&quot; unique_id=&quot;13226&quot;&gt;&lt;property id=&quot;20148&quot; value=&quot;5&quot;/&gt;&lt;property id=&quot;20300&quot; value=&quot;Slide 4 - &amp;quot;How Does that Translate to an ABM?&amp;quot;&quot;/&gt;&lt;property id=&quot;20307&quot; value=&quot;294&quot;/&gt;&lt;/object&gt;&lt;object type=&quot;3&quot; unique_id=&quot;13227&quot;&gt;&lt;property id=&quot;20148&quot; value=&quot;5&quot;/&gt;&lt;property id=&quot;20300&quot; value=&quot;Slide 5 - &amp;quot;ABM Components&amp;quot;&quot;/&gt;&lt;property id=&quot;20307&quot; value=&quot;277&quot;/&gt;&lt;/object&gt;&lt;object type=&quot;3&quot; unique_id=&quot;13228&quot;&gt;&lt;property id=&quot;20148&quot; value=&quot;5&quot;/&gt;&lt;property id=&quot;20300&quot; value=&quot;Slide 6 - &amp;quot;AV Household Simulation&amp;quot;&quot;/&gt;&lt;property id=&quot;20307&quot; value=&quot;275&quot;/&gt;&lt;/object&gt;&lt;object type=&quot;3&quot; unique_id=&quot;13229&quot;&gt;&lt;property id=&quot;20148&quot; value=&quot;5&quot;/&gt;&lt;property id=&quot;20300&quot; value=&quot;Slide 7 - &amp;quot;Vehicle Equivalency Factor&amp;quot;&quot;/&gt;&lt;property id=&quot;20307&quot; value=&quot;280&quot;/&gt;&lt;/object&gt;&lt;object type=&quot;3&quot; unique_id=&quot;13230&quot;&gt;&lt;property id=&quot;20148&quot; value=&quot;5&quot;/&gt;&lt;property id=&quot;20300&quot; value=&quot;Slide 8 - &amp;quot;Older and Younger Persons’ Travel&amp;quot;&quot;/&gt;&lt;property id=&quot;20307&quot; value=&quot;282&quot;/&gt;&lt;/object&gt;&lt;object type=&quot;3&quot; unique_id=&quot;13231&quot;&gt;&lt;property id=&quot;20148&quot; value=&quot;5&quot;/&gt;&lt;property id=&quot;20300&quot; value=&quot;Slide 9 - &amp;quot;Persons Under 16 Can “Drive”&amp;quot;&quot;/&gt;&lt;property id=&quot;20307&quot; value=&quot;281&quot;/&gt;&lt;/object&gt;&lt;object type=&quot;3&quot; unique_id=&quot;13232&quot;&gt;&lt;property id=&quot;20148&quot; value=&quot;5&quot;/&gt;&lt;property id=&quot;20300&quot; value=&quot;Slide 10 - &amp;quot;Sensitivity to Distance&amp;quot;&quot;/&gt;&lt;property id=&quot;20307&quot; value=&quot;284&quot;/&gt;&lt;/object&gt;&lt;object type=&quot;3&quot; unique_id=&quot;13233&quot;&gt;&lt;property id=&quot;20148&quot; value=&quot;5&quot;/&gt;&lt;property id=&quot;20300&quot; value=&quot;Slide 11 - &amp;quot;Sensitivity to IVTT&amp;quot;&quot;/&gt;&lt;property id=&quot;20307&quot; value=&quot;285&quot;/&gt;&lt;/object&gt;&lt;object type=&quot;3&quot; unique_id=&quot;13234&quot;&gt;&lt;property id=&quot;20148&quot; value=&quot;5&quot;/&gt;&lt;property id=&quot;20300&quot; value=&quot;Slide 12 - &amp;quot;Roadway Capacity&amp;quot;&quot;/&gt;&lt;property id=&quot;20307&quot; value=&quot;286&quot;/&gt;&lt;/object&gt;&lt;object type=&quot;3&quot; unique_id=&quot;13235&quot;&gt;&lt;property id=&quot;20148&quot; value=&quot;5&quot;/&gt;&lt;property id=&quot;20300&quot; value=&quot;Slide 13 - &amp;quot;Combined Effects&amp;quot;&quot;/&gt;&lt;property id=&quot;20307&quot; value=&quot;288&quot;/&gt;&lt;/object&gt;&lt;object type=&quot;3&quot; unique_id=&quot;13236&quot;&gt;&lt;property id=&quot;20148&quot; value=&quot;5&quot;/&gt;&lt;property id=&quot;20300&quot; value=&quot;Slide 14 - &amp;quot;TNC / MaaS Calibration&amp;quot;&quot;/&gt;&lt;property id=&quot;20307&quot; value=&quot;289&quot;/&gt;&lt;/object&gt;&lt;object type=&quot;3&quot; unique_id=&quot;13237&quot;&gt;&lt;property id=&quot;20148&quot; value=&quot;5&quot;/&gt;&lt;property id=&quot;20300&quot; value=&quot;Slide 15 - &amp;quot;Functionalities&amp;quot;&quot;/&gt;&lt;property id=&quot;20307&quot; value=&quot;287&quot;/&gt;&lt;/object&gt;&lt;object type=&quot;3&quot; unique_id=&quot;13238&quot;&gt;&lt;property id=&quot;20148&quot; value=&quot;5&quot;/&gt;&lt;property id=&quot;20300&quot; value=&quot;Slide 16 - &amp;quot;Thank you&amp;quot;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ight2_widescreen">
  <a:themeElements>
    <a:clrScheme name="Custom 3">
      <a:dk1>
        <a:srgbClr val="3F4D55"/>
      </a:dk1>
      <a:lt1>
        <a:srgbClr val="FFFFFF"/>
      </a:lt1>
      <a:dk2>
        <a:srgbClr val="3F4D55"/>
      </a:dk2>
      <a:lt2>
        <a:srgbClr val="FFFFFF"/>
      </a:lt2>
      <a:accent1>
        <a:srgbClr val="25BED5"/>
      </a:accent1>
      <a:accent2>
        <a:srgbClr val="2BA570"/>
      </a:accent2>
      <a:accent3>
        <a:srgbClr val="6A7CB8"/>
      </a:accent3>
      <a:accent4>
        <a:srgbClr val="97C21C"/>
      </a:accent4>
      <a:accent5>
        <a:srgbClr val="2494D8"/>
      </a:accent5>
      <a:accent6>
        <a:srgbClr val="F88113"/>
      </a:accent6>
      <a:hlink>
        <a:srgbClr val="1A6FA2"/>
      </a:hlink>
      <a:folHlink>
        <a:srgbClr val="465793"/>
      </a:folHlink>
    </a:clrScheme>
    <a:fontScheme name="Custom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2_widescreen" id="{48D3CE1C-EE88-4647-9B82-FF58A9E8A43B}" vid="{55FA68FB-2A10-491C-9A42-B0F0CF1A4EF2}"/>
    </a:ext>
  </a:extLst>
</a:theme>
</file>

<file path=ppt/theme/theme2.xml><?xml version="1.0" encoding="utf-8"?>
<a:theme xmlns:a="http://schemas.openxmlformats.org/drawingml/2006/main" name="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Template_NewLook_widescreen.potm" id="{021FE16A-FD06-4EF0-9ECC-8E69E14F5176}" vid="{5EF4727D-C1BD-4AB2-B86F-B712432FEB8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Light2_widescreen</Template>
  <TotalTime>2136</TotalTime>
  <Words>1430</Words>
  <Application>Microsoft Office PowerPoint</Application>
  <PresentationFormat>Widescreen</PresentationFormat>
  <Paragraphs>312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Wingdings</vt:lpstr>
      <vt:lpstr>Light2_widescreen</vt:lpstr>
      <vt:lpstr>Instructions</vt:lpstr>
      <vt:lpstr>Connected/Autonomous Vehicle  Impacts in a Statewide Model</vt:lpstr>
      <vt:lpstr>StateFocus</vt:lpstr>
      <vt:lpstr>Features of AVs</vt:lpstr>
      <vt:lpstr>Functionalities</vt:lpstr>
      <vt:lpstr>Functionalities</vt:lpstr>
      <vt:lpstr>Functionalities</vt:lpstr>
      <vt:lpstr>Functionalities</vt:lpstr>
      <vt:lpstr>Functionalities</vt:lpstr>
      <vt:lpstr>Functionalities</vt:lpstr>
      <vt:lpstr>TNC / MaaS Calibration</vt:lpstr>
      <vt:lpstr>Vehicle Equivalency Factor</vt:lpstr>
      <vt:lpstr>Persons Under 16 Can “Drive”</vt:lpstr>
      <vt:lpstr>Sensitivity to IVTT</vt:lpstr>
      <vt:lpstr>Sensitivity to IVTT, cont.</vt:lpstr>
      <vt:lpstr>Conclusions</vt:lpstr>
      <vt:lpstr>Thank you  mbina@camsys.com</vt:lpstr>
    </vt:vector>
  </TitlesOfParts>
  <Company>Cambridge Systematics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 Scenario Modeling Meeting</dc:title>
  <dc:creator>David Kurth</dc:creator>
  <cp:lastModifiedBy>Michelle Bina</cp:lastModifiedBy>
  <cp:revision>261</cp:revision>
  <cp:lastPrinted>2018-09-25T17:16:46Z</cp:lastPrinted>
  <dcterms:created xsi:type="dcterms:W3CDTF">2018-09-24T19:10:42Z</dcterms:created>
  <dcterms:modified xsi:type="dcterms:W3CDTF">2019-06-01T18:50:28Z</dcterms:modified>
</cp:coreProperties>
</file>